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86" r:id="rId6"/>
    <p:sldId id="262" r:id="rId7"/>
    <p:sldId id="277" r:id="rId8"/>
    <p:sldId id="263" r:id="rId9"/>
    <p:sldId id="290" r:id="rId10"/>
    <p:sldId id="292" r:id="rId11"/>
    <p:sldId id="271" r:id="rId12"/>
    <p:sldId id="287" r:id="rId13"/>
    <p:sldId id="272" r:id="rId14"/>
    <p:sldId id="278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B11"/>
    <a:srgbClr val="1AE61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724" autoAdjust="0"/>
  </p:normalViewPr>
  <p:slideViewPr>
    <p:cSldViewPr>
      <p:cViewPr varScale="1">
        <p:scale>
          <a:sx n="53" d="100"/>
          <a:sy n="53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332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1"/>
            <a:ext cx="2944813" cy="496332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61E29F-7B50-4955-8428-6C1AE48A9680}" type="datetimeFigureOut">
              <a:rPr lang="en-GB"/>
              <a:pPr>
                <a:defRPr/>
              </a:pPr>
              <a:t>25/06/2018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4813" cy="496332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28711"/>
            <a:ext cx="2944813" cy="496332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E065449-9007-4A9A-8413-236B5820F7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45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89317" tIns="44658" rIns="89317" bIns="4465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89317" tIns="44658" rIns="89317" bIns="4465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3A4EF1-4FC4-45FC-B8E9-B69626D6C6C4}" type="datetimeFigureOut">
              <a:rPr lang="en-GB"/>
              <a:pPr>
                <a:defRPr/>
              </a:pPr>
              <a:t>25/06/2018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17" tIns="44658" rIns="89317" bIns="44658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548"/>
            <a:ext cx="5438775" cy="4465391"/>
          </a:xfrm>
          <a:prstGeom prst="rect">
            <a:avLst/>
          </a:prstGeom>
        </p:spPr>
        <p:txBody>
          <a:bodyPr vert="horz" lIns="89317" tIns="44658" rIns="89317" bIns="4465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89317" tIns="44658" rIns="89317" bIns="4465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89317" tIns="44658" rIns="89317" bIns="4465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9EF84C-596B-48DB-9916-AE17BB7CF6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46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EF84C-596B-48DB-9916-AE17BB7CF6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16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EF84C-596B-48DB-9916-AE17BB7CF6B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7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0D9D-92C6-407F-9DB2-9FA24C09CB13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1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5BD3F0C-1050-4F43-98AD-756830144B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01EC7BDD-D873-40F7-9BFF-954332D479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B7EC03BB-E04F-4262-8465-E07AB4A8F7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232025" cy="544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11043"/>
            <a:ext cx="2226502" cy="4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0E30930-231F-4D75-A694-A75A067620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6626"/>
            <a:ext cx="2262038" cy="2808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4" y="188640"/>
            <a:ext cx="3542181" cy="864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5" y="6021288"/>
            <a:ext cx="3533416" cy="6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95EB379E-81B3-484E-9053-5B34AD2878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8D0B6C1C-9E1A-42FB-836F-8719904B33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BE14C23-C54A-4BEA-B24D-B3A8E3D6B3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E0802E7-D510-4EA7-B3B7-0DCA610E16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793D612-F71A-4B3A-8E8A-AC090E8FC6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3B8C3C7-F29D-46DF-AE22-D422E1A8B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740D9D-92C6-407F-9DB2-9FA24C09CB13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41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shnet.sash.nhs.uk/application/files/2414/9883/0436/medical-devices-policy-2015-final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67744" y="2564904"/>
            <a:ext cx="5650905" cy="1800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Medical </a:t>
            </a:r>
            <a:r>
              <a:rPr lang="en-GB" dirty="0" smtClean="0"/>
              <a:t>Devices Awareness</a:t>
            </a:r>
            <a:endParaRPr lang="en-US" altLang="en-US" dirty="0" smtClean="0"/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blackWhite">
          <a:xfrm>
            <a:off x="4318000" y="6032500"/>
            <a:ext cx="4643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20000"/>
              </a:spcAft>
              <a:buSzPct val="90000"/>
            </a:pPr>
            <a:r>
              <a:rPr lang="en-GB" altLang="en-US" b="1" dirty="0">
                <a:solidFill>
                  <a:schemeClr val="accent1"/>
                </a:solidFill>
              </a:rPr>
              <a:t>An Associated University Hospital of Brighton and Sussex Medical School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In </a:t>
            </a:r>
            <a:r>
              <a:rPr lang="en-GB" dirty="0"/>
              <a:t>T</a:t>
            </a:r>
            <a:r>
              <a:rPr lang="en-GB" dirty="0" smtClean="0"/>
              <a:t>he Event of a Sharps </a:t>
            </a:r>
            <a:r>
              <a:rPr lang="en-GB" dirty="0"/>
              <a:t>I</a:t>
            </a:r>
            <a:r>
              <a:rPr lang="en-GB" dirty="0" smtClean="0"/>
              <a:t>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dirty="0" smtClean="0"/>
              <a:t>Clean </a:t>
            </a:r>
            <a:r>
              <a:rPr lang="en-GB" dirty="0"/>
              <a:t>immediately with soap and water and encourage to bleed, dry and </a:t>
            </a:r>
            <a:r>
              <a:rPr lang="en-GB" dirty="0" smtClean="0"/>
              <a:t>cover with dressing</a:t>
            </a:r>
            <a:endParaRPr lang="en-GB" dirty="0"/>
          </a:p>
          <a:p>
            <a:r>
              <a:rPr lang="en-GB" dirty="0" smtClean="0"/>
              <a:t>Visit/ Inform </a:t>
            </a:r>
            <a:r>
              <a:rPr lang="en-GB" dirty="0"/>
              <a:t>o</a:t>
            </a:r>
            <a:r>
              <a:rPr lang="en-GB" dirty="0" smtClean="0"/>
              <a:t>ccupational </a:t>
            </a:r>
            <a:r>
              <a:rPr lang="en-GB" dirty="0"/>
              <a:t>health straight away if possible (Mon- Fri 9-5</a:t>
            </a:r>
            <a:r>
              <a:rPr lang="en-GB" dirty="0" smtClean="0"/>
              <a:t>) ext. 1631</a:t>
            </a:r>
            <a:endParaRPr lang="en-GB" dirty="0"/>
          </a:p>
          <a:p>
            <a:r>
              <a:rPr lang="en-GB" dirty="0" smtClean="0"/>
              <a:t>Visit ED </a:t>
            </a:r>
            <a:r>
              <a:rPr lang="en-GB" dirty="0"/>
              <a:t>out of hours</a:t>
            </a:r>
          </a:p>
          <a:p>
            <a:r>
              <a:rPr lang="en-GB" dirty="0" err="1"/>
              <a:t>Datix</a:t>
            </a:r>
            <a:r>
              <a:rPr lang="en-GB" dirty="0"/>
              <a:t> as soon as practicable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Risk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412776"/>
            <a:ext cx="496855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High Risk Device</a:t>
            </a:r>
          </a:p>
          <a:p>
            <a:pPr marL="0" indent="0">
              <a:buNone/>
            </a:pPr>
            <a:r>
              <a:rPr lang="en-GB" sz="1800" dirty="0" smtClean="0"/>
              <a:t>Where medical device failure or misuse is reasonable likely to seriously injure or kill a patient or staff – </a:t>
            </a:r>
            <a:r>
              <a:rPr lang="en-GB" sz="1800" i="1" dirty="0" smtClean="0"/>
              <a:t>Competency Assessment Training is 3 yearly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FFC000"/>
                </a:solidFill>
              </a:rPr>
              <a:t>Medium Risk</a:t>
            </a:r>
          </a:p>
          <a:p>
            <a:pPr marL="0" indent="0">
              <a:buNone/>
            </a:pPr>
            <a:r>
              <a:rPr lang="en-GB" sz="1800" dirty="0" smtClean="0"/>
              <a:t>Where medical device failure, misuse or absence would have a significant impact on patient care but would not be likely to cause direct serious injury – </a:t>
            </a:r>
            <a:r>
              <a:rPr lang="en-GB" sz="1800" i="1" dirty="0" smtClean="0"/>
              <a:t>Training session every 5 years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B050"/>
                </a:solidFill>
              </a:rPr>
              <a:t>Low Risk</a:t>
            </a:r>
          </a:p>
          <a:p>
            <a:pPr marL="0" indent="0">
              <a:buNone/>
            </a:pPr>
            <a:r>
              <a:rPr lang="en-GB" sz="1800" dirty="0" smtClean="0"/>
              <a:t>Medical devices where failure or misuse is unlikely to result in serious consequences – </a:t>
            </a:r>
            <a:r>
              <a:rPr lang="en-GB" sz="1800" i="1" dirty="0" smtClean="0"/>
              <a:t>Training is once only on induction or introduction of new equipment</a:t>
            </a:r>
            <a:endParaRPr lang="en-GB" sz="18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241"/>
            <a:ext cx="32131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7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pPr algn="l"/>
            <a:r>
              <a:rPr lang="en-GB" dirty="0" smtClean="0"/>
              <a:t>Risk Classification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96277"/>
              </p:ext>
            </p:extLst>
          </p:nvPr>
        </p:nvGraphicFramePr>
        <p:xfrm>
          <a:off x="1262980" y="1929740"/>
          <a:ext cx="5829300" cy="3299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1095"/>
                <a:gridCol w="916305"/>
                <a:gridCol w="914400"/>
                <a:gridCol w="1028700"/>
                <a:gridCol w="914400"/>
                <a:gridCol w="914400"/>
              </a:tblGrid>
              <a:tr h="410845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Likelihood of something going wrong with incorrect use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0385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Consequence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Unlikely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Possible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Likely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Almost Certain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Negligible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Minor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Major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Catastrophic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900" b="1" dirty="0" smtClean="0">
                <a:solidFill>
                  <a:prstClr val="black"/>
                </a:solidFill>
              </a:rPr>
              <a:t/>
            </a:r>
            <a:br>
              <a:rPr lang="en-GB" sz="2900" b="1" dirty="0" smtClean="0">
                <a:solidFill>
                  <a:prstClr val="black"/>
                </a:solidFill>
              </a:rPr>
            </a:br>
            <a:r>
              <a:rPr lang="en-GB" sz="4000" dirty="0" smtClean="0">
                <a:solidFill>
                  <a:prstClr val="black"/>
                </a:solidFill>
              </a:rPr>
              <a:t>Reporting Faults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40" dirty="0" smtClean="0">
                <a:solidFill>
                  <a:prstClr val="black"/>
                </a:solidFill>
              </a:rPr>
              <a:t>If a piece of equipment appears to be faulty, certain processes should be followed</a:t>
            </a:r>
          </a:p>
          <a:p>
            <a:pPr lvl="0"/>
            <a:r>
              <a:rPr lang="en-GB" sz="2440" dirty="0" smtClean="0">
                <a:solidFill>
                  <a:prstClr val="black"/>
                </a:solidFill>
              </a:rPr>
              <a:t>Take it out of use and segregate it</a:t>
            </a:r>
          </a:p>
          <a:p>
            <a:pPr lvl="0"/>
            <a:r>
              <a:rPr lang="en-GB" sz="2440" dirty="0" smtClean="0">
                <a:solidFill>
                  <a:prstClr val="black"/>
                </a:solidFill>
              </a:rPr>
              <a:t>Place a completed red tag from the EME department</a:t>
            </a:r>
          </a:p>
          <a:p>
            <a:pPr lvl="0"/>
            <a:r>
              <a:rPr lang="en-GB" sz="2440" dirty="0" smtClean="0">
                <a:solidFill>
                  <a:prstClr val="black"/>
                </a:solidFill>
              </a:rPr>
              <a:t>Include any details about error code or any message that was displayed on the machine if applicable</a:t>
            </a:r>
          </a:p>
          <a:p>
            <a:pPr lvl="0"/>
            <a:r>
              <a:rPr lang="en-GB" sz="2440" dirty="0" smtClean="0">
                <a:solidFill>
                  <a:prstClr val="black"/>
                </a:solidFill>
              </a:rPr>
              <a:t>Put it at the designated point of collection by the equipment library or take it to the equipment library to be booked in for repair</a:t>
            </a:r>
          </a:p>
          <a:p>
            <a:pPr lvl="0"/>
            <a:endParaRPr lang="en-GB" sz="2440" dirty="0" smtClean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37" y="2132855"/>
            <a:ext cx="2171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3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Summary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Remember, to ensure medical devices meet the needs of patients they should be</a:t>
            </a:r>
          </a:p>
          <a:p>
            <a:r>
              <a:rPr lang="en-GB" dirty="0" smtClean="0"/>
              <a:t>Appropriate for desired outcomes</a:t>
            </a:r>
          </a:p>
          <a:p>
            <a:r>
              <a:rPr lang="en-GB" dirty="0" smtClean="0"/>
              <a:t>Only used after appropriate training has been received</a:t>
            </a:r>
          </a:p>
          <a:p>
            <a:r>
              <a:rPr lang="en-GB" dirty="0" smtClean="0"/>
              <a:t>Monitored while being used and action taken if they do not appear to be working correctly</a:t>
            </a:r>
          </a:p>
          <a:p>
            <a:r>
              <a:rPr lang="en-GB" dirty="0" smtClean="0"/>
              <a:t>Routinely maintained in line with manufacturer recommendations</a:t>
            </a:r>
          </a:p>
          <a:p>
            <a:r>
              <a:rPr lang="en-GB" dirty="0" smtClean="0"/>
              <a:t>Repaired when necessary</a:t>
            </a:r>
          </a:p>
          <a:p>
            <a:r>
              <a:rPr lang="en-GB" dirty="0" smtClean="0"/>
              <a:t>Click </a:t>
            </a:r>
            <a:r>
              <a:rPr lang="en-GB" dirty="0" smtClean="0">
                <a:hlinkClick r:id="rId3"/>
              </a:rPr>
              <a:t>here</a:t>
            </a:r>
            <a:r>
              <a:rPr lang="en-GB" dirty="0" smtClean="0"/>
              <a:t> for the SASH policy on medical </a:t>
            </a:r>
            <a:r>
              <a:rPr lang="en-GB" smtClean="0"/>
              <a:t>devices management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3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311127"/>
            <a:ext cx="3657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528" y="297086"/>
            <a:ext cx="5400600" cy="75565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Aims and Objectives </a:t>
            </a:r>
            <a:endParaRPr lang="en-US" altLang="en-US" b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1379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By the end of this </a:t>
            </a:r>
            <a:r>
              <a:rPr lang="en-GB" sz="2600" dirty="0" smtClean="0"/>
              <a:t>session, </a:t>
            </a:r>
            <a:r>
              <a:rPr lang="en-GB" sz="2600" dirty="0"/>
              <a:t>you should be able to:</a:t>
            </a:r>
          </a:p>
          <a:p>
            <a:r>
              <a:rPr lang="en-GB" sz="2600" dirty="0"/>
              <a:t>Explain what a medical device is</a:t>
            </a:r>
          </a:p>
          <a:p>
            <a:r>
              <a:rPr lang="en-GB" sz="2600" dirty="0"/>
              <a:t>State how medical </a:t>
            </a:r>
            <a:r>
              <a:rPr lang="en-GB" sz="2600" dirty="0" smtClean="0"/>
              <a:t>devices and sharps </a:t>
            </a:r>
            <a:r>
              <a:rPr lang="en-GB" sz="2600" dirty="0"/>
              <a:t>are regulated</a:t>
            </a:r>
          </a:p>
          <a:p>
            <a:r>
              <a:rPr lang="en-GB" sz="2600" dirty="0"/>
              <a:t>Purchase equipment correctly</a:t>
            </a:r>
          </a:p>
          <a:p>
            <a:r>
              <a:rPr lang="en-GB" sz="2600" dirty="0"/>
              <a:t>Safely store </a:t>
            </a:r>
            <a:r>
              <a:rPr lang="en-GB" sz="2600" dirty="0" smtClean="0"/>
              <a:t>devices</a:t>
            </a:r>
            <a:endParaRPr lang="en-GB" sz="2600" dirty="0"/>
          </a:p>
          <a:p>
            <a:r>
              <a:rPr lang="en-GB" sz="2600" dirty="0"/>
              <a:t>Use medical devices </a:t>
            </a:r>
            <a:r>
              <a:rPr lang="en-GB" sz="2600" dirty="0" smtClean="0"/>
              <a:t>correctly</a:t>
            </a:r>
          </a:p>
          <a:p>
            <a:r>
              <a:rPr lang="en-GB" sz="2600" dirty="0" smtClean="0"/>
              <a:t>Handle sharps safely</a:t>
            </a:r>
            <a:endParaRPr lang="en-GB" sz="2600" dirty="0"/>
          </a:p>
          <a:p>
            <a:r>
              <a:rPr lang="en-GB" sz="2600" dirty="0" smtClean="0"/>
              <a:t>Take appropriate action in the event of a sharps injury </a:t>
            </a:r>
            <a:endParaRPr lang="en-GB" sz="2600" dirty="0"/>
          </a:p>
          <a:p>
            <a:r>
              <a:rPr lang="en-GB" sz="2600" dirty="0" smtClean="0"/>
              <a:t>Evaluate </a:t>
            </a:r>
            <a:r>
              <a:rPr lang="en-GB" sz="2600" dirty="0"/>
              <a:t>risk</a:t>
            </a:r>
          </a:p>
          <a:p>
            <a:r>
              <a:rPr lang="en-GB" sz="2600" dirty="0"/>
              <a:t>Report faults </a:t>
            </a:r>
            <a:r>
              <a:rPr lang="en-GB" sz="2600" dirty="0" smtClean="0"/>
              <a:t>correctly</a:t>
            </a:r>
            <a:endParaRPr lang="en-GB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What is a </a:t>
            </a:r>
            <a:r>
              <a:rPr lang="en-GB" dirty="0" smtClean="0"/>
              <a:t>Medical </a:t>
            </a:r>
            <a:r>
              <a:rPr lang="en-GB" dirty="0"/>
              <a:t>D</a:t>
            </a:r>
            <a:r>
              <a:rPr lang="en-GB" dirty="0" smtClean="0"/>
              <a:t>evice?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GB" altLang="en-US" sz="2400" b="1" dirty="0"/>
              <a:t>A medical device is any product used in the: </a:t>
            </a:r>
          </a:p>
          <a:p>
            <a:pPr>
              <a:spcBef>
                <a:spcPct val="0"/>
              </a:spcBef>
              <a:buNone/>
            </a:pPr>
            <a:endParaRPr lang="en-GB" altLang="en-US" sz="2400" b="1" dirty="0"/>
          </a:p>
          <a:p>
            <a:pPr>
              <a:spcBef>
                <a:spcPct val="0"/>
              </a:spcBef>
              <a:buNone/>
            </a:pPr>
            <a:r>
              <a:rPr lang="en-GB" altLang="en-US" sz="1800" dirty="0"/>
              <a:t>• </a:t>
            </a:r>
            <a:r>
              <a:rPr lang="en-GB" altLang="en-US" sz="2800" dirty="0"/>
              <a:t>diagnosis, prevention, monitoring and treatment of disease or disability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0070C0"/>
                </a:solidFill>
              </a:rPr>
              <a:t>Examples: diagnostic imaging scanners,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needles, </a:t>
            </a:r>
            <a:r>
              <a:rPr lang="en-GB" altLang="en-US" sz="2000" i="1" dirty="0">
                <a:solidFill>
                  <a:srgbClr val="0070C0"/>
                </a:solidFill>
              </a:rPr>
              <a:t>gloves, thermometers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/>
              <a:t>• </a:t>
            </a:r>
            <a:r>
              <a:rPr lang="en-GB" altLang="en-US" sz="2800" dirty="0"/>
              <a:t>alleviation of or compensation for an injury or handicap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0070C0"/>
                </a:solidFill>
              </a:rPr>
              <a:t>Examples: hearing aids, walking aids, wheelchairs, contact lenses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/>
              <a:t>• </a:t>
            </a:r>
            <a:r>
              <a:rPr lang="en-GB" altLang="en-US" sz="2800" dirty="0"/>
              <a:t>investigation, replacement or modification of the anatomy, or of a physiological process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0070C0"/>
                </a:solidFill>
              </a:rPr>
              <a:t>Examples: pacemakers, implants, ventilators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/>
              <a:t>• </a:t>
            </a:r>
            <a:r>
              <a:rPr lang="en-GB" altLang="en-US" sz="2800" dirty="0"/>
              <a:t>control of conception.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0070C0"/>
                </a:solidFill>
              </a:rPr>
              <a:t>Examples: condoms, IUD’s, pregnancy test kits</a:t>
            </a:r>
          </a:p>
          <a:p>
            <a:pPr marL="358775" lvl="1" indent="-357188" defTabSz="695325" eaLnBrk="0" fontAlgn="base" hangingPunct="0">
              <a:spcBef>
                <a:spcPct val="0"/>
              </a:spcBef>
              <a:spcAft>
                <a:spcPct val="20000"/>
              </a:spcAft>
              <a:buNone/>
            </a:pPr>
            <a:endParaRPr lang="en-US" altLang="en-US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941171"/>
            <a:ext cx="2556000" cy="151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87208" cy="868958"/>
          </a:xfrm>
        </p:spPr>
        <p:txBody>
          <a:bodyPr/>
          <a:lstStyle/>
          <a:p>
            <a:pPr algn="l"/>
            <a:r>
              <a:rPr lang="en-GB" dirty="0"/>
              <a:t>Who </a:t>
            </a:r>
            <a:r>
              <a:rPr lang="en-GB" dirty="0" smtClean="0"/>
              <a:t>Regulates </a:t>
            </a:r>
            <a:r>
              <a:rPr lang="en-GB" dirty="0"/>
              <a:t>M</a:t>
            </a:r>
            <a:r>
              <a:rPr lang="en-GB" dirty="0" smtClean="0"/>
              <a:t>edical Devices?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72" y="2204864"/>
            <a:ext cx="8625136" cy="374441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GB" altLang="en-US" b="1" dirty="0"/>
              <a:t>Principal aim is to safeguard the public’s </a:t>
            </a:r>
            <a:r>
              <a:rPr lang="en-GB" altLang="en-US" b="1" dirty="0" smtClean="0"/>
              <a:t>health by:</a:t>
            </a:r>
            <a:endParaRPr lang="en-GB" altLang="en-US" b="1" dirty="0"/>
          </a:p>
          <a:p>
            <a:pPr>
              <a:spcBef>
                <a:spcPct val="0"/>
              </a:spcBef>
              <a:buNone/>
            </a:pPr>
            <a:endParaRPr lang="en-GB" altLang="en-US" sz="2800" b="1" dirty="0"/>
          </a:p>
          <a:p>
            <a:pPr>
              <a:spcBef>
                <a:spcPct val="0"/>
              </a:spcBef>
            </a:pPr>
            <a:r>
              <a:rPr lang="en-GB" altLang="en-US" sz="2400" dirty="0"/>
              <a:t>E</a:t>
            </a:r>
            <a:r>
              <a:rPr lang="en-GB" altLang="en-US" sz="2400" dirty="0" smtClean="0"/>
              <a:t>nsuring </a:t>
            </a:r>
            <a:r>
              <a:rPr lang="en-GB" altLang="en-US" sz="2400" dirty="0"/>
              <a:t>that medical devices work properly and are acceptably safe</a:t>
            </a:r>
            <a:endParaRPr lang="en-GB" altLang="en-US" sz="2400" i="1" dirty="0"/>
          </a:p>
          <a:p>
            <a:pPr>
              <a:spcBef>
                <a:spcPct val="0"/>
              </a:spcBef>
            </a:pPr>
            <a:r>
              <a:rPr lang="en-GB" altLang="en-US" sz="2400" dirty="0" smtClean="0"/>
              <a:t>Responding </a:t>
            </a:r>
            <a:r>
              <a:rPr lang="en-GB" altLang="en-US" sz="2400" dirty="0"/>
              <a:t>promptly when new things come to light; has power to </a:t>
            </a:r>
            <a:r>
              <a:rPr lang="en-GB" altLang="en-US" sz="2400" dirty="0" smtClean="0"/>
              <a:t>withdraw products </a:t>
            </a:r>
            <a:r>
              <a:rPr lang="en-GB" altLang="en-US" sz="2400" dirty="0"/>
              <a:t>from the market. Can prosecute a manufacturer or distributor if the law has been </a:t>
            </a:r>
            <a:r>
              <a:rPr lang="en-GB" altLang="en-US" sz="2400" dirty="0" smtClean="0"/>
              <a:t>broken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692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5517233"/>
            <a:ext cx="2016000" cy="11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7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Regulation for Sharps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fontScale="92500" lnSpcReduction="20000"/>
          </a:bodyPr>
          <a:lstStyle/>
          <a:p>
            <a:pPr marL="2628900" lvl="6" indent="0">
              <a:buNone/>
            </a:pPr>
            <a:r>
              <a:rPr lang="en-GB" sz="3200" i="1" dirty="0"/>
              <a:t>Health and Safety (Sharp Instruments in </a:t>
            </a:r>
            <a:r>
              <a:rPr lang="en-GB" sz="3200" i="1" dirty="0" smtClean="0"/>
              <a:t>Healthcare</a:t>
            </a:r>
            <a:r>
              <a:rPr lang="en-GB" sz="3200" i="1" dirty="0"/>
              <a:t>) Regulations 2013 </a:t>
            </a:r>
            <a:endParaRPr lang="en-GB" sz="3200" i="1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main message from regulation;</a:t>
            </a:r>
          </a:p>
          <a:p>
            <a:r>
              <a:rPr lang="en-GB" dirty="0" smtClean="0"/>
              <a:t>Avoid unnecessary use of sharps</a:t>
            </a:r>
          </a:p>
          <a:p>
            <a:r>
              <a:rPr lang="en-GB" dirty="0" smtClean="0"/>
              <a:t>Use safer sharps (with protection mechanism) as a preferred option, unless unsafe or compromises patient care</a:t>
            </a:r>
          </a:p>
          <a:p>
            <a:r>
              <a:rPr lang="en-GB" dirty="0" smtClean="0"/>
              <a:t>Risk assessment for non-safety sharps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98755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kumimoji="0" lang="en-GB" alt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br>
              <a:rPr kumimoji="0" lang="en-GB" alt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lang="en-GB" sz="4000" dirty="0"/>
              <a:t>Purchase, </a:t>
            </a:r>
            <a:r>
              <a:rPr lang="en-GB" sz="4000" dirty="0" smtClean="0"/>
              <a:t>Use </a:t>
            </a:r>
            <a:r>
              <a:rPr lang="en-GB" sz="4000" dirty="0"/>
              <a:t>and </a:t>
            </a:r>
            <a:r>
              <a:rPr lang="en-GB" sz="4000" dirty="0" smtClean="0"/>
              <a:t>Storage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defTabSz="695325" eaLnBrk="0" fontAlgn="base" hangingPunct="0">
              <a:spcAft>
                <a:spcPct val="20000"/>
              </a:spcAft>
              <a:buSzPct val="90000"/>
              <a:buNone/>
            </a:pP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Purchasing Equipment</a:t>
            </a:r>
          </a:p>
          <a:p>
            <a:pPr defTabSz="695325" eaLnBrk="0" fontAlgn="base" hangingPunct="0">
              <a:spcAft>
                <a:spcPct val="20000"/>
              </a:spcAft>
              <a:buSzPct val="90000"/>
            </a:pP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Sometimes purchased as part of ongoing replacement programme</a:t>
            </a:r>
          </a:p>
          <a:p>
            <a:pPr defTabSz="695325" eaLnBrk="0" fontAlgn="base" hangingPunct="0">
              <a:spcAft>
                <a:spcPct val="20000"/>
              </a:spcAft>
              <a:buSzPct val="90000"/>
            </a:pP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May be purchased via the organisation or individual departments</a:t>
            </a:r>
          </a:p>
          <a:p>
            <a:pPr defTabSz="695325" eaLnBrk="0" fontAlgn="base" hangingPunct="0">
              <a:spcAft>
                <a:spcPct val="20000"/>
              </a:spcAft>
              <a:buSzPct val="90000"/>
            </a:pP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Needs to be reviewed by relevant group and meet relevant standards</a:t>
            </a:r>
            <a:r>
              <a:rPr lang="en-GB" altLang="en-US" sz="24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(e.g. infection control, MHRA, standardisation)</a:t>
            </a:r>
          </a:p>
          <a:p>
            <a:pPr defTabSz="695325" eaLnBrk="0" fontAlgn="base" hangingPunct="0">
              <a:spcAft>
                <a:spcPct val="20000"/>
              </a:spcAft>
              <a:buSzPct val="90000"/>
            </a:pP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Trial is organised if necessary</a:t>
            </a:r>
          </a:p>
          <a:p>
            <a:pPr defTabSz="695325" eaLnBrk="0" fontAlgn="base" hangingPunct="0">
              <a:spcAft>
                <a:spcPct val="20000"/>
              </a:spcAft>
              <a:buSzPct val="90000"/>
            </a:pPr>
            <a:r>
              <a:rPr lang="en-GB" altLang="en-US" sz="2400" kern="0" dirty="0">
                <a:solidFill>
                  <a:srgbClr val="000000"/>
                </a:solidFill>
                <a:cs typeface="Arial"/>
              </a:rPr>
              <a:t>T</a:t>
            </a:r>
            <a:r>
              <a:rPr lang="en-GB" altLang="en-US" sz="2400" kern="0" dirty="0" smtClean="0">
                <a:solidFill>
                  <a:srgbClr val="000000"/>
                </a:solidFill>
                <a:cs typeface="Arial"/>
              </a:rPr>
              <a:t>raining must be completed before use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653136"/>
            <a:ext cx="2628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Using 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Ten key factors to consider when using medical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Fit for purpose including consumables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Safety checked/ acceptance tested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EME label and service due sticker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Any visible damage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Clean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Correct power cable / accessories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Staff trained/ shown how to use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Patient aware of what the device does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Staff know what to do if the device fails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to do with the device after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7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6865" r="3431" b="2741"/>
          <a:stretch/>
        </p:blipFill>
        <p:spPr bwMode="auto">
          <a:xfrm>
            <a:off x="5508104" y="3859851"/>
            <a:ext cx="3044283" cy="30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Storage of 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02718"/>
            <a:ext cx="7355160" cy="36145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Medical devices should be stored in a clean and safe environment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Some equipment is kept in the equipment library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Equipment on the ward should be kept in a designated storage area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Keep equipment clean and ready to use for the next person</a:t>
            </a: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341784"/>
            <a:ext cx="8229600" cy="1143000"/>
          </a:xfrm>
        </p:spPr>
        <p:txBody>
          <a:bodyPr/>
          <a:lstStyle/>
          <a:p>
            <a:pPr algn="l"/>
            <a:r>
              <a:rPr lang="en-GB" altLang="en-US" dirty="0"/>
              <a:t>Safe Use and </a:t>
            </a:r>
            <a:r>
              <a:rPr lang="en-GB" altLang="en-US" dirty="0" smtClean="0"/>
              <a:t>Disposal </a:t>
            </a:r>
            <a:r>
              <a:rPr lang="en-GB" altLang="en-US" dirty="0"/>
              <a:t>of </a:t>
            </a:r>
            <a:r>
              <a:rPr lang="en-GB" altLang="en-US" dirty="0" smtClean="0"/>
              <a:t>Sharps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439668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2400" dirty="0">
                <a:solidFill>
                  <a:prstClr val="black"/>
                </a:solidFill>
              </a:rPr>
              <a:t>Choose safety-sharps </a:t>
            </a:r>
            <a:r>
              <a:rPr lang="en-GB" sz="2400" dirty="0" smtClean="0">
                <a:solidFill>
                  <a:prstClr val="black"/>
                </a:solidFill>
              </a:rPr>
              <a:t>in the first instance. </a:t>
            </a:r>
            <a:r>
              <a:rPr lang="en-GB" sz="2400" dirty="0">
                <a:solidFill>
                  <a:prstClr val="black"/>
                </a:solidFill>
              </a:rPr>
              <a:t>A non-safety sharp can be used only where it is clearly the safer </a:t>
            </a:r>
            <a:r>
              <a:rPr lang="en-GB" sz="2400" dirty="0" smtClean="0">
                <a:solidFill>
                  <a:prstClr val="black"/>
                </a:solidFill>
              </a:rPr>
              <a:t>option.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Sharps </a:t>
            </a:r>
            <a:r>
              <a:rPr lang="en-GB" sz="2400" dirty="0">
                <a:solidFill>
                  <a:prstClr val="black"/>
                </a:solidFill>
              </a:rPr>
              <a:t>must not be passed directly from hand to </a:t>
            </a:r>
            <a:r>
              <a:rPr lang="en-GB" sz="2400" dirty="0" smtClean="0">
                <a:solidFill>
                  <a:prstClr val="black"/>
                </a:solidFill>
              </a:rPr>
              <a:t>hand; handling should be kept </a:t>
            </a:r>
            <a:r>
              <a:rPr lang="en-GB" sz="2400" dirty="0">
                <a:solidFill>
                  <a:prstClr val="black"/>
                </a:solidFill>
              </a:rPr>
              <a:t>to a minimum.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</a:rPr>
              <a:t>Needles must not be re-capped or bent, broken or disassembled at any </a:t>
            </a:r>
            <a:r>
              <a:rPr lang="en-GB" sz="2400" dirty="0" smtClean="0">
                <a:solidFill>
                  <a:prstClr val="black"/>
                </a:solidFill>
              </a:rPr>
              <a:t>point.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</a:rPr>
              <a:t>Sharps containers must not be used for any purpose other than the safe disposal of sharps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r>
              <a:rPr lang="en-GB" altLang="en-US" sz="2400" dirty="0"/>
              <a:t>Sharps must be disposed at the point of use</a:t>
            </a:r>
            <a:r>
              <a:rPr lang="en-GB" altLang="en-US" sz="2400" b="1" dirty="0"/>
              <a:t> </a:t>
            </a:r>
            <a:r>
              <a:rPr lang="en-GB" altLang="en-US" sz="2400" dirty="0"/>
              <a:t>into a sharps container. The person using the sharp is responsible for its safe disposal.</a:t>
            </a:r>
          </a:p>
          <a:p>
            <a:pPr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800" dirty="0" smtClean="0"/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648200" y="1600200"/>
            <a:ext cx="4316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1900" dirty="0" smtClean="0"/>
              <a:t>Sharps containers must be positioned safely &amp; secured to prevent spillage.</a:t>
            </a:r>
          </a:p>
          <a:p>
            <a:pPr fontAlgn="auto">
              <a:spcAft>
                <a:spcPts val="0"/>
              </a:spcAft>
            </a:pPr>
            <a:r>
              <a:rPr lang="en-GB" altLang="en-US" sz="1900" dirty="0" smtClean="0"/>
              <a:t>Do not be fill above the fill line</a:t>
            </a:r>
            <a:r>
              <a:rPr lang="en-GB" altLang="en-US" sz="1900" dirty="0"/>
              <a:t> </a:t>
            </a:r>
            <a:r>
              <a:rPr lang="en-GB" altLang="en-US" sz="1900" dirty="0" smtClean="0"/>
              <a:t>and use temporary </a:t>
            </a:r>
            <a:r>
              <a:rPr lang="en-GB" altLang="en-US" sz="1900" dirty="0"/>
              <a:t>closure </a:t>
            </a:r>
            <a:r>
              <a:rPr lang="en-GB" altLang="en-US" sz="1900" dirty="0" smtClean="0"/>
              <a:t> when </a:t>
            </a:r>
            <a:r>
              <a:rPr lang="en-GB" altLang="en-US" sz="1900" dirty="0"/>
              <a:t>not in </a:t>
            </a:r>
            <a:r>
              <a:rPr lang="en-GB" altLang="en-US" sz="1900" dirty="0" smtClean="0"/>
              <a:t>use.</a:t>
            </a:r>
          </a:p>
          <a:p>
            <a:pPr fontAlgn="auto">
              <a:spcAft>
                <a:spcPts val="0"/>
              </a:spcAft>
            </a:pPr>
            <a:endParaRPr lang="en-GB" altLang="en-US" dirty="0" smtClean="0"/>
          </a:p>
        </p:txBody>
      </p:sp>
      <p:pic>
        <p:nvPicPr>
          <p:cNvPr id="6" name="Picture 3" descr="G:\Health and Safety Department\Photos\ED sharps bin\Sharps bin datix 73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4" b="18600"/>
          <a:stretch/>
        </p:blipFill>
        <p:spPr bwMode="auto">
          <a:xfrm>
            <a:off x="5292408" y="3284984"/>
            <a:ext cx="2952000" cy="235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456" y="5661248"/>
            <a:ext cx="187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Unsafe practice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9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906</Words>
  <Application>Microsoft Office PowerPoint</Application>
  <PresentationFormat>On-screen Show (4:3)</PresentationFormat>
  <Paragraphs>148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Medical Devices Awareness</vt:lpstr>
      <vt:lpstr>Aims and Objectives </vt:lpstr>
      <vt:lpstr>What is a Medical Device?</vt:lpstr>
      <vt:lpstr>Who Regulates Medical Devices?</vt:lpstr>
      <vt:lpstr>Regulation for Sharps</vt:lpstr>
      <vt:lpstr>    Purchase, Use and Storage</vt:lpstr>
      <vt:lpstr>Using equipment</vt:lpstr>
      <vt:lpstr> Storage of Equipment</vt:lpstr>
      <vt:lpstr>Safe Use and Disposal of Sharps</vt:lpstr>
      <vt:lpstr>In The Event of a Sharps Injury</vt:lpstr>
      <vt:lpstr>Risk Classification</vt:lpstr>
      <vt:lpstr>Risk Classification</vt:lpstr>
      <vt:lpstr> Reporting Faults</vt:lpstr>
      <vt:lpstr>Summary</vt:lpstr>
    </vt:vector>
  </TitlesOfParts>
  <Company>Surrey &amp; Sussex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exe-gfra</dc:creator>
  <cp:lastModifiedBy>Audace Muhoza</cp:lastModifiedBy>
  <cp:revision>179</cp:revision>
  <cp:lastPrinted>2018-04-23T12:37:17Z</cp:lastPrinted>
  <dcterms:created xsi:type="dcterms:W3CDTF">2014-07-22T18:14:28Z</dcterms:created>
  <dcterms:modified xsi:type="dcterms:W3CDTF">2018-06-25T12:53:48Z</dcterms:modified>
</cp:coreProperties>
</file>