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7" r:id="rId2"/>
    <p:sldId id="439" r:id="rId3"/>
    <p:sldId id="258" r:id="rId4"/>
    <p:sldId id="440" r:id="rId5"/>
    <p:sldId id="259" r:id="rId6"/>
    <p:sldId id="260" r:id="rId7"/>
    <p:sldId id="441" r:id="rId8"/>
    <p:sldId id="261" r:id="rId9"/>
    <p:sldId id="446" r:id="rId10"/>
    <p:sldId id="442" r:id="rId11"/>
    <p:sldId id="443" r:id="rId12"/>
    <p:sldId id="444" r:id="rId13"/>
    <p:sldId id="453" r:id="rId14"/>
    <p:sldId id="445" r:id="rId15"/>
    <p:sldId id="262" r:id="rId16"/>
    <p:sldId id="448" r:id="rId17"/>
    <p:sldId id="263" r:id="rId18"/>
    <p:sldId id="264" r:id="rId19"/>
    <p:sldId id="268" r:id="rId20"/>
    <p:sldId id="267" r:id="rId21"/>
    <p:sldId id="454" r:id="rId22"/>
    <p:sldId id="273" r:id="rId23"/>
    <p:sldId id="271" r:id="rId24"/>
    <p:sldId id="269" r:id="rId25"/>
    <p:sldId id="270" r:id="rId26"/>
    <p:sldId id="272" r:id="rId27"/>
    <p:sldId id="274" r:id="rId28"/>
    <p:sldId id="275" r:id="rId29"/>
    <p:sldId id="276" r:id="rId30"/>
    <p:sldId id="278" r:id="rId31"/>
    <p:sldId id="279" r:id="rId32"/>
    <p:sldId id="280" r:id="rId33"/>
    <p:sldId id="457" r:id="rId34"/>
    <p:sldId id="447" r:id="rId35"/>
    <p:sldId id="281" r:id="rId36"/>
    <p:sldId id="282" r:id="rId37"/>
    <p:sldId id="450" r:id="rId38"/>
    <p:sldId id="452" r:id="rId39"/>
    <p:sldId id="283" r:id="rId40"/>
    <p:sldId id="285" r:id="rId41"/>
    <p:sldId id="455" r:id="rId42"/>
    <p:sldId id="456" r:id="rId43"/>
    <p:sldId id="451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0" autoAdjust="0"/>
    <p:restoredTop sz="86879" autoAdjust="0"/>
  </p:normalViewPr>
  <p:slideViewPr>
    <p:cSldViewPr snapToGrid="0">
      <p:cViewPr varScale="1">
        <p:scale>
          <a:sx n="81" d="100"/>
          <a:sy n="81" d="100"/>
        </p:scale>
        <p:origin x="-96" y="-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6A5D8-8381-4DBB-879D-D203655689B2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5C19A-9573-4D33-9933-0BC4527CE7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362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lectures assume no prior knowledge of ECG interpretation</a:t>
            </a:r>
          </a:p>
          <a:p>
            <a:endParaRPr lang="en-GB" dirty="0"/>
          </a:p>
          <a:p>
            <a:r>
              <a:rPr lang="en-GB" dirty="0"/>
              <a:t>Where possible, I try to explain why ECG patterns appear as they do</a:t>
            </a:r>
          </a:p>
          <a:p>
            <a:endParaRPr lang="en-GB" dirty="0"/>
          </a:p>
          <a:p>
            <a:r>
              <a:rPr lang="en-GB" dirty="0"/>
              <a:t>(But, sadly, this is not always possible…)</a:t>
            </a:r>
          </a:p>
          <a:p>
            <a:endParaRPr lang="en-GB" dirty="0"/>
          </a:p>
          <a:p>
            <a:r>
              <a:rPr lang="en-GB" dirty="0"/>
              <a:t>I won’t focus on management of pathologies, only physiology &amp; interpretation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1BA26-BD1F-4D39-9DD2-1B2942CD04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543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So, at V1, we have a small R-wave</a:t>
            </a:r>
          </a:p>
          <a:p>
            <a:endParaRPr lang="en-GB" dirty="0"/>
          </a:p>
          <a:p>
            <a:r>
              <a:rPr lang="en-GB" dirty="0"/>
              <a:t>Whilst at V5 &amp; 6, we have large R-waves</a:t>
            </a:r>
          </a:p>
          <a:p>
            <a:endParaRPr lang="en-GB" dirty="0"/>
          </a:p>
          <a:p>
            <a:r>
              <a:rPr lang="en-GB" dirty="0"/>
              <a:t>This gradual increase in R-wave size is known as the R-wave progression</a:t>
            </a:r>
          </a:p>
          <a:p>
            <a:endParaRPr lang="en-GB" dirty="0"/>
          </a:p>
          <a:p>
            <a:r>
              <a:rPr lang="en-GB" dirty="0"/>
              <a:t>Not only does the R-wave grow from V1 to 6, the S-wave shrinks</a:t>
            </a:r>
          </a:p>
          <a:p>
            <a:endParaRPr lang="en-GB" dirty="0"/>
          </a:p>
          <a:p>
            <a:r>
              <a:rPr lang="en-GB" dirty="0"/>
              <a:t>The transition point is the point where the S-wave is (roughly) equal to the R-wave</a:t>
            </a:r>
          </a:p>
          <a:p>
            <a:endParaRPr lang="en-GB" dirty="0"/>
          </a:p>
          <a:p>
            <a:r>
              <a:rPr lang="en-GB" dirty="0"/>
              <a:t>The transition point reflects the approximate site of the septum</a:t>
            </a:r>
          </a:p>
          <a:p>
            <a:endParaRPr lang="en-GB" dirty="0"/>
          </a:p>
          <a:p>
            <a:r>
              <a:rPr lang="en-GB" dirty="0"/>
              <a:t>It is usually found at V3 or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1BA26-BD1F-4D39-9DD2-1B2942CD04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113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Some of the limb leads are composite or augmented leads (</a:t>
            </a:r>
            <a:r>
              <a:rPr lang="en-GB" dirty="0" err="1"/>
              <a:t>aVF</a:t>
            </a:r>
            <a:r>
              <a:rPr lang="en-GB" dirty="0"/>
              <a:t>, </a:t>
            </a:r>
            <a:r>
              <a:rPr lang="en-GB" dirty="0" err="1"/>
              <a:t>aVR</a:t>
            </a:r>
            <a:r>
              <a:rPr lang="en-GB" dirty="0"/>
              <a:t> and </a:t>
            </a:r>
            <a:r>
              <a:rPr lang="en-GB" dirty="0" err="1"/>
              <a:t>aVL</a:t>
            </a:r>
            <a:r>
              <a:rPr lang="en-GB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5C19A-9573-4D33-9933-0BC4527CE7E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32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5C19A-9573-4D33-9933-0BC4527CE7E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672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1BA26-BD1F-4D39-9DD2-1B2942CD04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491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understand the shape of the QRS complexes in the limb leads, we need to understand about cardiac axis</a:t>
            </a:r>
          </a:p>
          <a:p>
            <a:endParaRPr lang="en-GB" dirty="0"/>
          </a:p>
          <a:p>
            <a:r>
              <a:rPr lang="en-GB" dirty="0"/>
              <a:t>The cardiac axis represents the net direction of the wave of depolarisation during each heartbeat in this coronal plane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1BA26-BD1F-4D39-9DD2-1B2942CD04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56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So, the shape of the QRS complexes corresponds to the position of the leads in relation to the axis</a:t>
            </a:r>
          </a:p>
          <a:p>
            <a:endParaRPr lang="en-GB" dirty="0"/>
          </a:p>
          <a:p>
            <a:r>
              <a:rPr lang="en-GB" dirty="0"/>
              <a:t>II and </a:t>
            </a:r>
            <a:r>
              <a:rPr lang="en-GB" dirty="0" err="1"/>
              <a:t>aVF</a:t>
            </a:r>
            <a:r>
              <a:rPr lang="en-GB" dirty="0"/>
              <a:t> have big, positive R-waves because they measure the inferior heart border, where the axis points</a:t>
            </a:r>
          </a:p>
          <a:p>
            <a:endParaRPr lang="en-GB" dirty="0"/>
          </a:p>
          <a:p>
            <a:r>
              <a:rPr lang="en-GB" dirty="0"/>
              <a:t>I and III have smaller R-waves because overall, the axis moves towards them but at an acute angle</a:t>
            </a:r>
          </a:p>
          <a:p>
            <a:endParaRPr lang="en-GB" dirty="0"/>
          </a:p>
          <a:p>
            <a:r>
              <a:rPr lang="en-GB" dirty="0" err="1"/>
              <a:t>aVR</a:t>
            </a:r>
            <a:r>
              <a:rPr lang="en-GB" dirty="0"/>
              <a:t> has a big, negative S-wave as the axis moves away from it</a:t>
            </a:r>
          </a:p>
          <a:p>
            <a:endParaRPr lang="en-GB" dirty="0"/>
          </a:p>
          <a:p>
            <a:r>
              <a:rPr lang="en-GB" dirty="0" err="1"/>
              <a:t>aVL</a:t>
            </a:r>
            <a:r>
              <a:rPr lang="en-GB" dirty="0"/>
              <a:t> has equal R and S-waves as the axis is perpendicular to it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1BA26-BD1F-4D39-9DD2-1B2942CD04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11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When I can’t really explain something well, this will show up…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1BA26-BD1F-4D39-9DD2-1B2942CD04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146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Remember our first </a:t>
            </a:r>
            <a:r>
              <a:rPr lang="en-GB" i="1" dirty="0"/>
              <a:t>positive</a:t>
            </a:r>
            <a:r>
              <a:rPr lang="en-GB" dirty="0"/>
              <a:t> deflection is termed our R-wave</a:t>
            </a:r>
          </a:p>
          <a:p>
            <a:endParaRPr lang="en-GB" dirty="0"/>
          </a:p>
          <a:p>
            <a:r>
              <a:rPr lang="en-GB" dirty="0"/>
              <a:t>An S-wave is a negative deflection that follows an R-wave; a Q-wave precedes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1BA26-BD1F-4D39-9DD2-1B2942CD04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28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1BA26-BD1F-4D39-9DD2-1B2942CD04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964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1BA26-BD1F-4D39-9DD2-1B2942CD04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080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5C19A-9573-4D33-9933-0BC4527CE7E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672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1BA26-BD1F-4D39-9DD2-1B2942CD04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701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After the AVN, the depolarisation spreads into the septum</a:t>
            </a:r>
          </a:p>
          <a:p>
            <a:endParaRPr lang="en-GB" dirty="0"/>
          </a:p>
          <a:p>
            <a:r>
              <a:rPr lang="en-GB" dirty="0"/>
              <a:t>The first thing that happens is that the septum is depolarised via the septal fascicle</a:t>
            </a:r>
          </a:p>
          <a:p>
            <a:endParaRPr lang="en-GB" dirty="0"/>
          </a:p>
          <a:p>
            <a:r>
              <a:rPr lang="en-GB" dirty="0"/>
              <a:t>As the septal fascicle points from left to right, the depolarisation heads towards the right ventricle</a:t>
            </a:r>
          </a:p>
          <a:p>
            <a:endParaRPr lang="en-GB" dirty="0"/>
          </a:p>
          <a:p>
            <a:r>
              <a:rPr lang="en-GB" dirty="0"/>
              <a:t>So electrodes that measure the right ventricle (V1 &amp; 2) will show a positive deflection (R-wave)</a:t>
            </a:r>
          </a:p>
          <a:p>
            <a:endParaRPr lang="en-GB" dirty="0"/>
          </a:p>
          <a:p>
            <a:r>
              <a:rPr lang="en-GB" dirty="0"/>
              <a:t>Whilst electrodes that measure the left ventricle (V5 &amp; 6) will show a negative deflection (Q-wave)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1BA26-BD1F-4D39-9DD2-1B2942CD04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22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Next, the depolarisation reaches the apex and spreads into the ventricles</a:t>
            </a:r>
          </a:p>
          <a:p>
            <a:endParaRPr lang="en-GB" dirty="0"/>
          </a:p>
          <a:p>
            <a:r>
              <a:rPr lang="en-GB" dirty="0"/>
              <a:t>Because the left ventricle is larger than the right, more current spreads into it</a:t>
            </a:r>
          </a:p>
          <a:p>
            <a:endParaRPr lang="en-GB" dirty="0"/>
          </a:p>
          <a:p>
            <a:r>
              <a:rPr lang="en-GB" dirty="0"/>
              <a:t>Thus, the ECG trace is weighted towards the left ventricle</a:t>
            </a:r>
          </a:p>
          <a:p>
            <a:endParaRPr lang="en-GB" dirty="0"/>
          </a:p>
          <a:p>
            <a:r>
              <a:rPr lang="en-GB" dirty="0"/>
              <a:t>So there is a large positive deflection (R-wave) in the LV electrodes (V5 &amp; 6)</a:t>
            </a:r>
          </a:p>
          <a:p>
            <a:endParaRPr lang="en-GB" dirty="0"/>
          </a:p>
          <a:p>
            <a:r>
              <a:rPr lang="en-GB" dirty="0"/>
              <a:t>And a large negative deflection (S-wave) in the RV electrodes (V1 &amp; 2)</a:t>
            </a:r>
          </a:p>
          <a:p>
            <a:endParaRPr lang="en-GB" dirty="0"/>
          </a:p>
          <a:p>
            <a:r>
              <a:rPr lang="en-GB" dirty="0"/>
              <a:t>The ECG trace will return to baseline once the whole myocardium has been depolarised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1BA26-BD1F-4D39-9DD2-1B2942CD04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554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603465-B1D0-4099-ACBE-0DB4C9BBA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A0CEB82-120A-479C-822D-01BF87737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AF8745-5885-478F-BC9D-A68F10A9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224C-28CC-41C6-ABD2-A43E02C7242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A11F73-AE1B-4105-A555-0427B3409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F086AE-8661-4577-B369-F2616950E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200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F3D82C-53E5-459C-8ADF-6F75A261A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C179592-7C97-428A-AD2D-EC221D676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8739BF-3FE9-44FB-9943-00B179953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224C-28CC-41C6-ABD2-A43E02C7242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CF1272F-4977-4BDE-8E8F-2736BCB9F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A16DA6-044C-4827-89F6-FEE5A721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782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4F8BDE6-D11B-497A-861C-2BFFEB0941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21CA619-F693-48A9-9478-F469B7167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E61B0A-7BF2-4734-AEB2-6EE08581D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224C-28CC-41C6-ABD2-A43E02C7242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C9F160-A356-444B-977F-D5716EBDA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CD79463-72AC-4A59-8D0B-FA1CBDE65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137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C467B-1C72-4D2D-AC63-674FBF5CE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skerville Old Face" panose="020206020805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763C7B-712F-4C64-BE5C-380CBC4B3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Baskerville Old Face" panose="02020602080505020303" pitchFamily="18" charset="0"/>
              </a:defRPr>
            </a:lvl1pPr>
            <a:lvl2pPr>
              <a:defRPr>
                <a:latin typeface="Baskerville Old Face" panose="02020602080505020303" pitchFamily="18" charset="0"/>
              </a:defRPr>
            </a:lvl2pPr>
            <a:lvl3pPr>
              <a:defRPr>
                <a:latin typeface="Baskerville Old Face" panose="02020602080505020303" pitchFamily="18" charset="0"/>
              </a:defRPr>
            </a:lvl3pPr>
            <a:lvl4pPr>
              <a:defRPr>
                <a:latin typeface="Baskerville Old Face" panose="02020602080505020303" pitchFamily="18" charset="0"/>
              </a:defRPr>
            </a:lvl4pPr>
            <a:lvl5pPr>
              <a:defRPr>
                <a:latin typeface="Baskerville Old Face" panose="020206020805050203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F86996-CB78-48A2-A256-07ADA815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224C-28CC-41C6-ABD2-A43E02C7242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E0C98C-6688-4382-AD37-14E695DE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62FAE3-F1F0-4F3F-94B5-B3470392B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873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33D35E-287F-4518-9A7D-E77C686DD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5A1CE4A-EFBE-4253-BE02-7E2021A28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A2FF2E-0D30-4FCE-B7D5-4F0B9321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224C-28CC-41C6-ABD2-A43E02C7242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F7AFA7-D05F-474B-A8B2-12A9BC59E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1BDAE8-3E10-4B0B-A3DC-6B33AF877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38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07FDFA-F7E5-4CC6-A462-E0BC7312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078A34-B4C5-423F-B467-1F40FB849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192D25A-9343-44E5-BBC8-4AFF6E2F1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0D9352A-3291-4A33-8216-D7D7A796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224C-28CC-41C6-ABD2-A43E02C7242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7BE140-C5C3-492D-BE77-020B8BC91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A004F5A-1898-454D-B7C8-355D1173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26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F93EF8-6CEF-4429-B27A-6A29FB45C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9F1151E-B424-4CD0-8E43-C12235B9D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CF56045-44DD-478E-8D01-34FC14F2CD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E3865C7-F42E-4A82-ACC2-B4AEBEAB4E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56FFD8C-0475-4094-A9DC-A43917D9F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3E94D6A-38BE-49E6-801B-3789192A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224C-28CC-41C6-ABD2-A43E02C7242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5D8546-2F9A-422C-BB85-7AD278E0D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97B8E6D-641B-4AA5-96E5-51B06DDE9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81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D2FF0D-2736-47E3-86EB-DDEBEC936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D82BE46-2F9E-4B8A-B712-90D237B63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224C-28CC-41C6-ABD2-A43E02C7242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6A33A60-9FEE-4B7B-8237-A1892263E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DCBA41C-7240-4934-9693-1F7373433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66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5C04371-AF11-47A8-B3EE-0809D936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224C-28CC-41C6-ABD2-A43E02C7242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CBA578-EE8A-4D34-A59B-1EB056CDF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86F6C7-4374-4F4F-8B12-908E4482C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43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AF908B-4D62-4EAE-9FDC-CEA7858B6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E66F310-099F-487A-8AB9-FFCA8B0F5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820D1AB-2146-4A66-896A-734E8E089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825AFF0-997E-4F9B-BC62-FADEE2AD0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224C-28CC-41C6-ABD2-A43E02C7242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2E9FC44-0682-4BEA-B952-DEFEE76CE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D79C30A-2935-4489-B73D-C099B2932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699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FE0247-94E5-4D5C-B071-7E78CCEF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505A8B5-E79D-4BFE-9E7E-2B582B173F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53FC52D-0D92-4B53-9479-366EAC886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36F4F8-89A7-4D03-94B2-46CAA0EE0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224C-28CC-41C6-ABD2-A43E02C7242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2F3AC0-2092-490F-BCF0-6075C8C1D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EA96DB-B26C-40AD-8187-CB6D6C468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051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C31FD83-B467-4D80-8A43-D3F7515B4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E16EDCC-D6F8-4B90-8AB1-C485A5AA2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E1D1A6-523D-4D5A-B0E7-EFAE37E5AC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2224C-28CC-41C6-ABD2-A43E02C7242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549671-C21D-4C0E-9FDB-823737EB6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C53292-D2B7-4B2B-979C-8053621F6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13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skerville Old Face" panose="02020602080505020303" pitchFamily="18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skerville Old Face" panose="02020602080505020303" pitchFamily="18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skerville Old Face" panose="02020602080505020303" pitchFamily="18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skerville Old Face" panose="02020602080505020303" pitchFamily="18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skerville Old Face" panose="02020602080505020303" pitchFamily="18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skerville Old Face" panose="02020602080505020303" pitchFamily="18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7F28EC-7D2B-44EA-A0D4-E0BA0193B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5484" y="2100266"/>
            <a:ext cx="8301037" cy="1328737"/>
          </a:xfrm>
        </p:spPr>
        <p:txBody>
          <a:bodyPr>
            <a:normAutofit/>
          </a:bodyPr>
          <a:lstStyle/>
          <a:p>
            <a:r>
              <a:rPr lang="en-GB" sz="8000" dirty="0"/>
              <a:t>ECG Masterclass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4515F08-C47B-4B3B-860C-A10BDBDFE9F3}"/>
              </a:ext>
            </a:extLst>
          </p:cNvPr>
          <p:cNvSpPr txBox="1"/>
          <p:nvPr/>
        </p:nvSpPr>
        <p:spPr>
          <a:xfrm>
            <a:off x="1751171" y="4680586"/>
            <a:ext cx="9505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How to understand ECGs, instead of just learning them by rote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823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="" xmlns:a16="http://schemas.microsoft.com/office/drawing/2014/main" id="{83814FF0-96BC-4E50-8D4F-E34057C21AFD}"/>
              </a:ext>
            </a:extLst>
          </p:cNvPr>
          <p:cNvSpPr/>
          <p:nvPr/>
        </p:nvSpPr>
        <p:spPr>
          <a:xfrm>
            <a:off x="5375275" y="2492380"/>
            <a:ext cx="1441451" cy="13684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5" name="TextBox 8">
            <a:extLst>
              <a:ext uri="{FF2B5EF4-FFF2-40B4-BE49-F238E27FC236}">
                <a16:creationId xmlns="" xmlns:a16="http://schemas.microsoft.com/office/drawing/2014/main" id="{487D498C-4A74-4EB6-9814-018E7D785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942" y="2762254"/>
            <a:ext cx="490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="" xmlns:a16="http://schemas.microsoft.com/office/drawing/2014/main" id="{3BD63301-5ADA-4234-AFCC-C84DBD3E3288}"/>
              </a:ext>
            </a:extLst>
          </p:cNvPr>
          <p:cNvSpPr/>
          <p:nvPr/>
        </p:nvSpPr>
        <p:spPr>
          <a:xfrm>
            <a:off x="685487" y="1384639"/>
            <a:ext cx="2735263" cy="50323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275710E-6736-46DB-8ADE-21F73C06B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5" y="797562"/>
            <a:ext cx="18002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depolarisation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078" name="Picture 3">
            <a:extLst>
              <a:ext uri="{FF2B5EF4-FFF2-40B4-BE49-F238E27FC236}">
                <a16:creationId xmlns="" xmlns:a16="http://schemas.microsoft.com/office/drawing/2014/main" id="{DAC6728B-AD89-49FD-AC92-C4BE56DC2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2"/>
          <a:stretch>
            <a:fillRect/>
          </a:stretch>
        </p:blipFill>
        <p:spPr bwMode="auto">
          <a:xfrm>
            <a:off x="0" y="4625655"/>
            <a:ext cx="12192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2028D1B0-6101-49C6-9359-8C5719BE18B1}"/>
              </a:ext>
            </a:extLst>
          </p:cNvPr>
          <p:cNvSpPr/>
          <p:nvPr/>
        </p:nvSpPr>
        <p:spPr>
          <a:xfrm>
            <a:off x="3131503" y="5754526"/>
            <a:ext cx="215900" cy="20478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0" name="TextBox 15">
            <a:extLst>
              <a:ext uri="{FF2B5EF4-FFF2-40B4-BE49-F238E27FC236}">
                <a16:creationId xmlns="" xmlns:a16="http://schemas.microsoft.com/office/drawing/2014/main" id="{CA5CF3A7-CF98-41D7-A98B-3596E1A4D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9" y="2643191"/>
            <a:ext cx="10518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ECG pad</a:t>
            </a:r>
          </a:p>
        </p:txBody>
      </p:sp>
      <p:pic>
        <p:nvPicPr>
          <p:cNvPr id="3081" name="Picture 2">
            <a:extLst>
              <a:ext uri="{FF2B5EF4-FFF2-40B4-BE49-F238E27FC236}">
                <a16:creationId xmlns="" xmlns:a16="http://schemas.microsoft.com/office/drawing/2014/main" id="{4BF505E9-99AD-4D73-AB94-8607ECA97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0" y="4710905"/>
            <a:ext cx="126206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0.24415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0.24414 -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C 0.03085 -0.00116 0.04335 -0.00278 0.07018 -0.00487 C 0.08085 -0.00903 0.09166 -0.01227 0.10247 -0.01598 C 0.10468 -0.01783 0.10729 -0.01852 0.1095 -0.02061 C 0.11093 -0.02176 0.11158 -0.02431 0.11302 -0.02547 C 0.11575 -0.02801 0.12044 -0.03033 0.12382 -0.03172 C 0.12539 -0.0382 0.13346 -0.04838 0.13802 -0.05232 C 0.14062 -0.06297 0.14791 -0.07477 0.15468 -0.08102 C 0.16549 -0.10163 0.18085 -0.11644 0.19635 -0.1301 C 0.20677 -0.13913 0.21497 -0.14792 0.22747 -0.1507 C 0.23229 -0.15301 0.24283 -0.15394 0.24283 -0.15371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="" xmlns:a16="http://schemas.microsoft.com/office/drawing/2014/main" id="{0AD04FB3-4053-4633-B509-2B9CA8000DE8}"/>
              </a:ext>
            </a:extLst>
          </p:cNvPr>
          <p:cNvSpPr/>
          <p:nvPr/>
        </p:nvSpPr>
        <p:spPr>
          <a:xfrm>
            <a:off x="5375275" y="2492380"/>
            <a:ext cx="1441451" cy="13684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9" name="TextBox 8">
            <a:extLst>
              <a:ext uri="{FF2B5EF4-FFF2-40B4-BE49-F238E27FC236}">
                <a16:creationId xmlns="" xmlns:a16="http://schemas.microsoft.com/office/drawing/2014/main" id="{9EF40462-C631-4869-9F19-3B58D0870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942" y="2762254"/>
            <a:ext cx="490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</a:t>
            </a:r>
          </a:p>
        </p:txBody>
      </p:sp>
      <p:pic>
        <p:nvPicPr>
          <p:cNvPr id="4100" name="Picture 3">
            <a:extLst>
              <a:ext uri="{FF2B5EF4-FFF2-40B4-BE49-F238E27FC236}">
                <a16:creationId xmlns="" xmlns:a16="http://schemas.microsoft.com/office/drawing/2014/main" id="{8E4B73B1-A881-440E-9360-E5CEAAF3C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2"/>
          <a:stretch>
            <a:fillRect/>
          </a:stretch>
        </p:blipFill>
        <p:spPr bwMode="auto">
          <a:xfrm>
            <a:off x="0" y="4630738"/>
            <a:ext cx="12192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20A08F69-41E3-4661-AB52-6B884A9D341B}"/>
              </a:ext>
            </a:extLst>
          </p:cNvPr>
          <p:cNvSpPr/>
          <p:nvPr/>
        </p:nvSpPr>
        <p:spPr>
          <a:xfrm>
            <a:off x="6079491" y="4678681"/>
            <a:ext cx="215900" cy="2047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2" name="TextBox 15">
            <a:extLst>
              <a:ext uri="{FF2B5EF4-FFF2-40B4-BE49-F238E27FC236}">
                <a16:creationId xmlns="" xmlns:a16="http://schemas.microsoft.com/office/drawing/2014/main" id="{939CA91D-7F8D-432D-B256-B24698720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9" y="2643191"/>
            <a:ext cx="10518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ECG pad</a:t>
            </a:r>
          </a:p>
        </p:txBody>
      </p:sp>
      <p:sp>
        <p:nvSpPr>
          <p:cNvPr id="2" name="Explosion 2 1">
            <a:extLst>
              <a:ext uri="{FF2B5EF4-FFF2-40B4-BE49-F238E27FC236}">
                <a16:creationId xmlns="" xmlns:a16="http://schemas.microsoft.com/office/drawing/2014/main" id="{6507D49A-EF4B-438A-BEF6-EDFF617E503F}"/>
              </a:ext>
            </a:extLst>
          </p:cNvPr>
          <p:cNvSpPr/>
          <p:nvPr/>
        </p:nvSpPr>
        <p:spPr>
          <a:xfrm>
            <a:off x="5448300" y="1341442"/>
            <a:ext cx="1295400" cy="935037"/>
          </a:xfrm>
          <a:prstGeom prst="irregularSeal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4" name="Picture 2">
            <a:extLst>
              <a:ext uri="{FF2B5EF4-FFF2-40B4-BE49-F238E27FC236}">
                <a16:creationId xmlns="" xmlns:a16="http://schemas.microsoft.com/office/drawing/2014/main" id="{3F538368-5CB9-465A-B246-5472AC61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5" y="4709161"/>
            <a:ext cx="126206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C 0.00794 0.00046 0.01602 -0.00046 0.02383 0.00162 C 0.02709 0.00255 0.03893 0.01482 0.04167 0.01759 C 0.05664 0.0331 0.04076 0.0132 0.05586 0.03333 C 0.05794 0.03611 0.06302 0.03982 0.06302 0.04005 C 0.06576 0.04514 0.06862 0.04884 0.07253 0.05255 C 0.07448 0.06019 0.07722 0.06551 0.08216 0.06991 C 0.08373 0.07616 0.08581 0.0794 0.08919 0.08426 C 0.0918 0.09398 0.09649 0.1007 0.10117 0.1081 C 0.10313 0.11088 0.10378 0.11505 0.10586 0.11759 C 0.11094 0.12361 0.1181 0.12847 0.12383 0.13333 C 0.12513 0.13449 0.12591 0.13704 0.12748 0.1382 C 0.13125 0.14097 0.13711 0.14282 0.14167 0.14445 C 0.14883 0.1507 0.15274 0.14931 0.16198 0.14931 " pathEditMode="relative" rAng="0" ptsTypes="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="" xmlns:a16="http://schemas.microsoft.com/office/drawing/2014/main" id="{5BD368FD-0F02-4E25-9613-9491E5AAA8F5}"/>
              </a:ext>
            </a:extLst>
          </p:cNvPr>
          <p:cNvSpPr/>
          <p:nvPr/>
        </p:nvSpPr>
        <p:spPr>
          <a:xfrm>
            <a:off x="5375275" y="2492380"/>
            <a:ext cx="1441451" cy="13684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3" name="TextBox 8">
            <a:extLst>
              <a:ext uri="{FF2B5EF4-FFF2-40B4-BE49-F238E27FC236}">
                <a16:creationId xmlns="" xmlns:a16="http://schemas.microsoft.com/office/drawing/2014/main" id="{4203D2FA-524B-4177-807E-193805419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942" y="2762254"/>
            <a:ext cx="490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</a:t>
            </a:r>
          </a:p>
        </p:txBody>
      </p:sp>
      <p:pic>
        <p:nvPicPr>
          <p:cNvPr id="5124" name="Picture 3">
            <a:extLst>
              <a:ext uri="{FF2B5EF4-FFF2-40B4-BE49-F238E27FC236}">
                <a16:creationId xmlns="" xmlns:a16="http://schemas.microsoft.com/office/drawing/2014/main" id="{9A6679D6-C7A1-4908-9EE2-8358C632E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2"/>
          <a:stretch>
            <a:fillRect/>
          </a:stretch>
        </p:blipFill>
        <p:spPr bwMode="auto">
          <a:xfrm>
            <a:off x="0" y="4630738"/>
            <a:ext cx="12192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5" name="TextBox 15">
            <a:extLst>
              <a:ext uri="{FF2B5EF4-FFF2-40B4-BE49-F238E27FC236}">
                <a16:creationId xmlns="" xmlns:a16="http://schemas.microsoft.com/office/drawing/2014/main" id="{F6919F36-BA38-4FDD-906D-F6192DE9B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9" y="2643191"/>
            <a:ext cx="10518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ECG pad</a:t>
            </a:r>
          </a:p>
        </p:txBody>
      </p:sp>
      <p:pic>
        <p:nvPicPr>
          <p:cNvPr id="5126" name="Picture 2">
            <a:extLst>
              <a:ext uri="{FF2B5EF4-FFF2-40B4-BE49-F238E27FC236}">
                <a16:creationId xmlns="" xmlns:a16="http://schemas.microsoft.com/office/drawing/2014/main" id="{A534A73F-6E46-403F-9AC2-24A441703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5" y="4718054"/>
            <a:ext cx="126206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2">
            <a:extLst>
              <a:ext uri="{FF2B5EF4-FFF2-40B4-BE49-F238E27FC236}">
                <a16:creationId xmlns="" xmlns:a16="http://schemas.microsoft.com/office/drawing/2014/main" id="{26629CB2-B5DE-428F-9935-66C72288E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9" y="1423990"/>
            <a:ext cx="4824413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F1323F5A-F008-434F-8AC1-3E70E6149430}"/>
              </a:ext>
            </a:extLst>
          </p:cNvPr>
          <p:cNvCxnSpPr>
            <a:cxnSpLocks/>
          </p:cNvCxnSpPr>
          <p:nvPr/>
        </p:nvCxnSpPr>
        <p:spPr>
          <a:xfrm flipV="1">
            <a:off x="0" y="5843588"/>
            <a:ext cx="4656139" cy="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="" xmlns:a16="http://schemas.microsoft.com/office/drawing/2014/main" id="{D6867D7E-A069-4673-9786-5F3B90FCC603}"/>
              </a:ext>
            </a:extLst>
          </p:cNvPr>
          <p:cNvSpPr/>
          <p:nvPr/>
        </p:nvSpPr>
        <p:spPr>
          <a:xfrm>
            <a:off x="4611688" y="4816480"/>
            <a:ext cx="3865563" cy="1027113"/>
          </a:xfrm>
          <a:custGeom>
            <a:avLst/>
            <a:gdLst>
              <a:gd name="connsiteX0" fmla="*/ 0 w 3864427"/>
              <a:gd name="connsiteY0" fmla="*/ 1012790 h 1026407"/>
              <a:gd name="connsiteX1" fmla="*/ 239485 w 3864427"/>
              <a:gd name="connsiteY1" fmla="*/ 1012790 h 1026407"/>
              <a:gd name="connsiteX2" fmla="*/ 783771 w 3864427"/>
              <a:gd name="connsiteY2" fmla="*/ 871275 h 1026407"/>
              <a:gd name="connsiteX3" fmla="*/ 1262742 w 3864427"/>
              <a:gd name="connsiteY3" fmla="*/ 468504 h 1026407"/>
              <a:gd name="connsiteX4" fmla="*/ 1545771 w 3864427"/>
              <a:gd name="connsiteY4" fmla="*/ 418 h 1026407"/>
              <a:gd name="connsiteX5" fmla="*/ 1807028 w 3864427"/>
              <a:gd name="connsiteY5" fmla="*/ 392304 h 1026407"/>
              <a:gd name="connsiteX6" fmla="*/ 2068285 w 3864427"/>
              <a:gd name="connsiteY6" fmla="*/ 751532 h 1026407"/>
              <a:gd name="connsiteX7" fmla="*/ 2569028 w 3864427"/>
              <a:gd name="connsiteY7" fmla="*/ 936590 h 1026407"/>
              <a:gd name="connsiteX8" fmla="*/ 3069771 w 3864427"/>
              <a:gd name="connsiteY8" fmla="*/ 980132 h 1026407"/>
              <a:gd name="connsiteX9" fmla="*/ 3755571 w 3864427"/>
              <a:gd name="connsiteY9" fmla="*/ 1001904 h 1026407"/>
              <a:gd name="connsiteX10" fmla="*/ 3853542 w 3864427"/>
              <a:gd name="connsiteY10" fmla="*/ 1001904 h 102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64427" h="1026407">
                <a:moveTo>
                  <a:pt x="0" y="1012790"/>
                </a:moveTo>
                <a:cubicBezTo>
                  <a:pt x="54428" y="1024583"/>
                  <a:pt x="108856" y="1036376"/>
                  <a:pt x="239485" y="1012790"/>
                </a:cubicBezTo>
                <a:cubicBezTo>
                  <a:pt x="370114" y="989204"/>
                  <a:pt x="613228" y="961989"/>
                  <a:pt x="783771" y="871275"/>
                </a:cubicBezTo>
                <a:cubicBezTo>
                  <a:pt x="954314" y="780561"/>
                  <a:pt x="1135742" y="613647"/>
                  <a:pt x="1262742" y="468504"/>
                </a:cubicBezTo>
                <a:cubicBezTo>
                  <a:pt x="1389742" y="323361"/>
                  <a:pt x="1455057" y="13118"/>
                  <a:pt x="1545771" y="418"/>
                </a:cubicBezTo>
                <a:cubicBezTo>
                  <a:pt x="1636485" y="-12282"/>
                  <a:pt x="1719942" y="267118"/>
                  <a:pt x="1807028" y="392304"/>
                </a:cubicBezTo>
                <a:cubicBezTo>
                  <a:pt x="1894114" y="517490"/>
                  <a:pt x="1941285" y="660818"/>
                  <a:pt x="2068285" y="751532"/>
                </a:cubicBezTo>
                <a:cubicBezTo>
                  <a:pt x="2195285" y="842246"/>
                  <a:pt x="2402114" y="898490"/>
                  <a:pt x="2569028" y="936590"/>
                </a:cubicBezTo>
                <a:cubicBezTo>
                  <a:pt x="2735942" y="974690"/>
                  <a:pt x="2872014" y="969246"/>
                  <a:pt x="3069771" y="980132"/>
                </a:cubicBezTo>
                <a:cubicBezTo>
                  <a:pt x="3267528" y="991018"/>
                  <a:pt x="3624943" y="998275"/>
                  <a:pt x="3755571" y="1001904"/>
                </a:cubicBezTo>
                <a:cubicBezTo>
                  <a:pt x="3886199" y="1005533"/>
                  <a:pt x="3869870" y="1003718"/>
                  <a:pt x="3853542" y="1001904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C2EA380-30B6-4D0B-8BCB-3BD1F22749CF}"/>
              </a:ext>
            </a:extLst>
          </p:cNvPr>
          <p:cNvCxnSpPr>
            <a:cxnSpLocks/>
          </p:cNvCxnSpPr>
          <p:nvPr/>
        </p:nvCxnSpPr>
        <p:spPr>
          <a:xfrm>
            <a:off x="8477251" y="5824831"/>
            <a:ext cx="371474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735B41D2-474F-4D90-9948-3A06FDE87CE9}"/>
              </a:ext>
            </a:extLst>
          </p:cNvPr>
          <p:cNvCxnSpPr/>
          <p:nvPr/>
        </p:nvCxnSpPr>
        <p:spPr>
          <a:xfrm>
            <a:off x="6167439" y="1270004"/>
            <a:ext cx="0" cy="79216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="" xmlns:a16="http://schemas.microsoft.com/office/drawing/2014/main" id="{5BD368FD-0F02-4E25-9613-9491E5AAA8F5}"/>
              </a:ext>
            </a:extLst>
          </p:cNvPr>
          <p:cNvSpPr/>
          <p:nvPr/>
        </p:nvSpPr>
        <p:spPr>
          <a:xfrm>
            <a:off x="5375275" y="2492380"/>
            <a:ext cx="1441451" cy="13684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3" name="TextBox 8">
            <a:extLst>
              <a:ext uri="{FF2B5EF4-FFF2-40B4-BE49-F238E27FC236}">
                <a16:creationId xmlns="" xmlns:a16="http://schemas.microsoft.com/office/drawing/2014/main" id="{4203D2FA-524B-4177-807E-193805419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942" y="2762254"/>
            <a:ext cx="490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</a:t>
            </a:r>
          </a:p>
        </p:txBody>
      </p:sp>
      <p:pic>
        <p:nvPicPr>
          <p:cNvPr id="5124" name="Picture 3">
            <a:extLst>
              <a:ext uri="{FF2B5EF4-FFF2-40B4-BE49-F238E27FC236}">
                <a16:creationId xmlns="" xmlns:a16="http://schemas.microsoft.com/office/drawing/2014/main" id="{9A6679D6-C7A1-4908-9EE2-8358C632E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2"/>
          <a:stretch>
            <a:fillRect/>
          </a:stretch>
        </p:blipFill>
        <p:spPr bwMode="auto">
          <a:xfrm>
            <a:off x="0" y="4630738"/>
            <a:ext cx="12192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5" name="TextBox 15">
            <a:extLst>
              <a:ext uri="{FF2B5EF4-FFF2-40B4-BE49-F238E27FC236}">
                <a16:creationId xmlns="" xmlns:a16="http://schemas.microsoft.com/office/drawing/2014/main" id="{F6919F36-BA38-4FDD-906D-F6192DE9B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9" y="2643191"/>
            <a:ext cx="10518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ECG pad</a:t>
            </a:r>
          </a:p>
        </p:txBody>
      </p:sp>
      <p:pic>
        <p:nvPicPr>
          <p:cNvPr id="5126" name="Picture 2">
            <a:extLst>
              <a:ext uri="{FF2B5EF4-FFF2-40B4-BE49-F238E27FC236}">
                <a16:creationId xmlns="" xmlns:a16="http://schemas.microsoft.com/office/drawing/2014/main" id="{A534A73F-6E46-403F-9AC2-24A441703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5" y="4718054"/>
            <a:ext cx="126206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2">
            <a:extLst>
              <a:ext uri="{FF2B5EF4-FFF2-40B4-BE49-F238E27FC236}">
                <a16:creationId xmlns="" xmlns:a16="http://schemas.microsoft.com/office/drawing/2014/main" id="{26629CB2-B5DE-428F-9935-66C72288E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3225" y="1056484"/>
            <a:ext cx="10378587" cy="121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F1323F5A-F008-434F-8AC1-3E70E6149430}"/>
              </a:ext>
            </a:extLst>
          </p:cNvPr>
          <p:cNvCxnSpPr>
            <a:cxnSpLocks/>
          </p:cNvCxnSpPr>
          <p:nvPr/>
        </p:nvCxnSpPr>
        <p:spPr>
          <a:xfrm flipV="1">
            <a:off x="0" y="5843588"/>
            <a:ext cx="4656139" cy="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="" xmlns:a16="http://schemas.microsoft.com/office/drawing/2014/main" id="{D6867D7E-A069-4673-9786-5F3B90FCC603}"/>
              </a:ext>
            </a:extLst>
          </p:cNvPr>
          <p:cNvSpPr/>
          <p:nvPr/>
        </p:nvSpPr>
        <p:spPr>
          <a:xfrm>
            <a:off x="4611688" y="4056186"/>
            <a:ext cx="3865563" cy="1787408"/>
          </a:xfrm>
          <a:custGeom>
            <a:avLst/>
            <a:gdLst>
              <a:gd name="connsiteX0" fmla="*/ 0 w 3864427"/>
              <a:gd name="connsiteY0" fmla="*/ 1012790 h 1026407"/>
              <a:gd name="connsiteX1" fmla="*/ 239485 w 3864427"/>
              <a:gd name="connsiteY1" fmla="*/ 1012790 h 1026407"/>
              <a:gd name="connsiteX2" fmla="*/ 783771 w 3864427"/>
              <a:gd name="connsiteY2" fmla="*/ 871275 h 1026407"/>
              <a:gd name="connsiteX3" fmla="*/ 1262742 w 3864427"/>
              <a:gd name="connsiteY3" fmla="*/ 468504 h 1026407"/>
              <a:gd name="connsiteX4" fmla="*/ 1545771 w 3864427"/>
              <a:gd name="connsiteY4" fmla="*/ 418 h 1026407"/>
              <a:gd name="connsiteX5" fmla="*/ 1807028 w 3864427"/>
              <a:gd name="connsiteY5" fmla="*/ 392304 h 1026407"/>
              <a:gd name="connsiteX6" fmla="*/ 2068285 w 3864427"/>
              <a:gd name="connsiteY6" fmla="*/ 751532 h 1026407"/>
              <a:gd name="connsiteX7" fmla="*/ 2569028 w 3864427"/>
              <a:gd name="connsiteY7" fmla="*/ 936590 h 1026407"/>
              <a:gd name="connsiteX8" fmla="*/ 3069771 w 3864427"/>
              <a:gd name="connsiteY8" fmla="*/ 980132 h 1026407"/>
              <a:gd name="connsiteX9" fmla="*/ 3755571 w 3864427"/>
              <a:gd name="connsiteY9" fmla="*/ 1001904 h 1026407"/>
              <a:gd name="connsiteX10" fmla="*/ 3853542 w 3864427"/>
              <a:gd name="connsiteY10" fmla="*/ 1001904 h 102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64427" h="1026407">
                <a:moveTo>
                  <a:pt x="0" y="1012790"/>
                </a:moveTo>
                <a:cubicBezTo>
                  <a:pt x="54428" y="1024583"/>
                  <a:pt x="108856" y="1036376"/>
                  <a:pt x="239485" y="1012790"/>
                </a:cubicBezTo>
                <a:cubicBezTo>
                  <a:pt x="370114" y="989204"/>
                  <a:pt x="613228" y="961989"/>
                  <a:pt x="783771" y="871275"/>
                </a:cubicBezTo>
                <a:cubicBezTo>
                  <a:pt x="954314" y="780561"/>
                  <a:pt x="1135742" y="613647"/>
                  <a:pt x="1262742" y="468504"/>
                </a:cubicBezTo>
                <a:cubicBezTo>
                  <a:pt x="1389742" y="323361"/>
                  <a:pt x="1455057" y="13118"/>
                  <a:pt x="1545771" y="418"/>
                </a:cubicBezTo>
                <a:cubicBezTo>
                  <a:pt x="1636485" y="-12282"/>
                  <a:pt x="1719942" y="267118"/>
                  <a:pt x="1807028" y="392304"/>
                </a:cubicBezTo>
                <a:cubicBezTo>
                  <a:pt x="1894114" y="517490"/>
                  <a:pt x="1941285" y="660818"/>
                  <a:pt x="2068285" y="751532"/>
                </a:cubicBezTo>
                <a:cubicBezTo>
                  <a:pt x="2195285" y="842246"/>
                  <a:pt x="2402114" y="898490"/>
                  <a:pt x="2569028" y="936590"/>
                </a:cubicBezTo>
                <a:cubicBezTo>
                  <a:pt x="2735942" y="974690"/>
                  <a:pt x="2872014" y="969246"/>
                  <a:pt x="3069771" y="980132"/>
                </a:cubicBezTo>
                <a:cubicBezTo>
                  <a:pt x="3267528" y="991018"/>
                  <a:pt x="3624943" y="998275"/>
                  <a:pt x="3755571" y="1001904"/>
                </a:cubicBezTo>
                <a:cubicBezTo>
                  <a:pt x="3886199" y="1005533"/>
                  <a:pt x="3869870" y="1003718"/>
                  <a:pt x="3853542" y="1001904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C2EA380-30B6-4D0B-8BCB-3BD1F22749CF}"/>
              </a:ext>
            </a:extLst>
          </p:cNvPr>
          <p:cNvCxnSpPr>
            <a:cxnSpLocks/>
          </p:cNvCxnSpPr>
          <p:nvPr/>
        </p:nvCxnSpPr>
        <p:spPr>
          <a:xfrm>
            <a:off x="8477251" y="5813108"/>
            <a:ext cx="371474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735B41D2-474F-4D90-9948-3A06FDE87CE9}"/>
              </a:ext>
            </a:extLst>
          </p:cNvPr>
          <p:cNvCxnSpPr/>
          <p:nvPr/>
        </p:nvCxnSpPr>
        <p:spPr>
          <a:xfrm>
            <a:off x="6167439" y="1270004"/>
            <a:ext cx="0" cy="79216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8620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="" xmlns:a16="http://schemas.microsoft.com/office/drawing/2014/main" id="{58387100-415E-4C29-B980-49F4FE26D44C}"/>
              </a:ext>
            </a:extLst>
          </p:cNvPr>
          <p:cNvSpPr/>
          <p:nvPr/>
        </p:nvSpPr>
        <p:spPr>
          <a:xfrm>
            <a:off x="5375275" y="2492380"/>
            <a:ext cx="1441451" cy="13684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7" name="TextBox 8">
            <a:extLst>
              <a:ext uri="{FF2B5EF4-FFF2-40B4-BE49-F238E27FC236}">
                <a16:creationId xmlns="" xmlns:a16="http://schemas.microsoft.com/office/drawing/2014/main" id="{01BAAE5C-8C31-451D-90C7-35DD91292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942" y="2762254"/>
            <a:ext cx="490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="" xmlns:a16="http://schemas.microsoft.com/office/drawing/2014/main" id="{2BED125B-21A5-4E33-8D28-8CB1145BAA3E}"/>
              </a:ext>
            </a:extLst>
          </p:cNvPr>
          <p:cNvSpPr/>
          <p:nvPr/>
        </p:nvSpPr>
        <p:spPr>
          <a:xfrm>
            <a:off x="3251200" y="1397001"/>
            <a:ext cx="2736851" cy="50323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ECDA527-B830-48CD-8FC5-787BBB071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9717" y="968377"/>
            <a:ext cx="18002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depolarisation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150" name="Picture 3">
            <a:extLst>
              <a:ext uri="{FF2B5EF4-FFF2-40B4-BE49-F238E27FC236}">
                <a16:creationId xmlns="" xmlns:a16="http://schemas.microsoft.com/office/drawing/2014/main" id="{BF3CB27D-F8D0-431B-BCD5-9A2A04165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2"/>
          <a:stretch>
            <a:fillRect/>
          </a:stretch>
        </p:blipFill>
        <p:spPr bwMode="auto">
          <a:xfrm>
            <a:off x="0" y="4630738"/>
            <a:ext cx="12192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B579A0B1-BD78-419E-82B0-5E81D0F35DC2}"/>
              </a:ext>
            </a:extLst>
          </p:cNvPr>
          <p:cNvSpPr/>
          <p:nvPr/>
        </p:nvSpPr>
        <p:spPr>
          <a:xfrm>
            <a:off x="5988051" y="4775201"/>
            <a:ext cx="215900" cy="2047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52" name="TextBox 15">
            <a:extLst>
              <a:ext uri="{FF2B5EF4-FFF2-40B4-BE49-F238E27FC236}">
                <a16:creationId xmlns="" xmlns:a16="http://schemas.microsoft.com/office/drawing/2014/main" id="{6FCA240A-53A8-46AC-9849-C712D5AA6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9" y="2643191"/>
            <a:ext cx="10518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ECG pad</a:t>
            </a:r>
          </a:p>
        </p:txBody>
      </p:sp>
      <p:pic>
        <p:nvPicPr>
          <p:cNvPr id="6153" name="Picture 2">
            <a:extLst>
              <a:ext uri="{FF2B5EF4-FFF2-40B4-BE49-F238E27FC236}">
                <a16:creationId xmlns="" xmlns:a16="http://schemas.microsoft.com/office/drawing/2014/main" id="{C482FAD0-0CA7-41B5-95CD-16E9D6A04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2" y="4688841"/>
            <a:ext cx="126206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35834 -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0.32223 -0.00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1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C 0.00937 0.00093 0.01927 0.00093 0.02847 0.00463 C 0.0309 0.00556 0.03316 0.00671 0.03559 0.00787 C 0.0368 0.00833 0.03923 0.00949 0.03923 0.00949 C 0.04288 0.01296 0.04583 0.01412 0.05 0.01574 C 0.05607 0.0213 0.05763 0.02523 0.06302 0.03009 C 0.06718 0.03843 0.07395 0.04375 0.07847 0.05232 C 0.08055 0.06042 0.08385 0.06852 0.0868 0.07616 C 0.09045 0.08588 0.09045 0.09722 0.09513 0.10625 C 0.09895 0.12083 0.10052 0.13958 0.10711 0.15232 C 0.10885 0.15926 0.10989 0.16528 0.11302 0.1713 C 0.11493 0.17917 0.11649 0.1882 0.12013 0.19514 C 0.12326 0.20764 0.11909 0.19236 0.12378 0.20463 C 0.125 0.20764 0.12482 0.21134 0.12604 0.21435 C 0.12916 0.22222 0.13298 0.23079 0.1368 0.23796 C 0.13836 0.24421 0.14045 0.24769 0.14392 0.25232 C 0.14618 0.26111 0.15121 0.27454 0.15833 0.27778 C 0.16145 0.28079 0.16441 0.28171 0.1677 0.28403 " pathEditMode="relative" ptsTypes="fffffffffffffffff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="" xmlns:a16="http://schemas.microsoft.com/office/drawing/2014/main" id="{901F35D3-9683-4840-9404-587CD61A108A}"/>
              </a:ext>
            </a:extLst>
          </p:cNvPr>
          <p:cNvSpPr/>
          <p:nvPr/>
        </p:nvSpPr>
        <p:spPr>
          <a:xfrm>
            <a:off x="5375275" y="2492380"/>
            <a:ext cx="1441451" cy="13684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1" name="TextBox 8">
            <a:extLst>
              <a:ext uri="{FF2B5EF4-FFF2-40B4-BE49-F238E27FC236}">
                <a16:creationId xmlns="" xmlns:a16="http://schemas.microsoft.com/office/drawing/2014/main" id="{75AB242E-1C92-4C12-8631-D117A956E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942" y="2762254"/>
            <a:ext cx="490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</a:t>
            </a:r>
          </a:p>
        </p:txBody>
      </p:sp>
      <p:pic>
        <p:nvPicPr>
          <p:cNvPr id="7172" name="Picture 3">
            <a:extLst>
              <a:ext uri="{FF2B5EF4-FFF2-40B4-BE49-F238E27FC236}">
                <a16:creationId xmlns="" xmlns:a16="http://schemas.microsoft.com/office/drawing/2014/main" id="{2C1F4BBF-8A93-4B7D-9244-1D7933E17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2"/>
          <a:stretch>
            <a:fillRect/>
          </a:stretch>
        </p:blipFill>
        <p:spPr bwMode="auto">
          <a:xfrm>
            <a:off x="0" y="4630738"/>
            <a:ext cx="12192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TextBox 15">
            <a:extLst>
              <a:ext uri="{FF2B5EF4-FFF2-40B4-BE49-F238E27FC236}">
                <a16:creationId xmlns="" xmlns:a16="http://schemas.microsoft.com/office/drawing/2014/main" id="{60E3FDF0-44FD-43CC-B23D-D17140CF3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9" y="2643191"/>
            <a:ext cx="10518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ECG pad</a:t>
            </a:r>
          </a:p>
        </p:txBody>
      </p:sp>
      <p:pic>
        <p:nvPicPr>
          <p:cNvPr id="7174" name="Picture 2">
            <a:extLst>
              <a:ext uri="{FF2B5EF4-FFF2-40B4-BE49-F238E27FC236}">
                <a16:creationId xmlns="" xmlns:a16="http://schemas.microsoft.com/office/drawing/2014/main" id="{FD360E65-8D1D-4035-81E7-6E1D41200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0" y="4702814"/>
            <a:ext cx="126206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2">
            <a:extLst>
              <a:ext uri="{FF2B5EF4-FFF2-40B4-BE49-F238E27FC236}">
                <a16:creationId xmlns="" xmlns:a16="http://schemas.microsoft.com/office/drawing/2014/main" id="{A4977BB0-6B09-409A-A281-4A31B0697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1557341"/>
            <a:ext cx="9396413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BC36B3F-4C47-482B-9100-45285764F0BF}"/>
              </a:ext>
            </a:extLst>
          </p:cNvPr>
          <p:cNvCxnSpPr>
            <a:cxnSpLocks/>
          </p:cNvCxnSpPr>
          <p:nvPr/>
        </p:nvCxnSpPr>
        <p:spPr>
          <a:xfrm>
            <a:off x="0" y="5858828"/>
            <a:ext cx="465613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63D3E37-3F01-473E-8AE9-D4FF8565910E}"/>
              </a:ext>
            </a:extLst>
          </p:cNvPr>
          <p:cNvCxnSpPr>
            <a:cxnSpLocks/>
          </p:cNvCxnSpPr>
          <p:nvPr/>
        </p:nvCxnSpPr>
        <p:spPr>
          <a:xfrm>
            <a:off x="8848090" y="5868353"/>
            <a:ext cx="335915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>
            <a:extLst>
              <a:ext uri="{FF2B5EF4-FFF2-40B4-BE49-F238E27FC236}">
                <a16:creationId xmlns="" xmlns:a16="http://schemas.microsoft.com/office/drawing/2014/main" id="{77677F98-6AE8-4943-9B02-C4BBB4767FBF}"/>
              </a:ext>
            </a:extLst>
          </p:cNvPr>
          <p:cNvSpPr/>
          <p:nvPr/>
        </p:nvSpPr>
        <p:spPr>
          <a:xfrm>
            <a:off x="4549780" y="4924748"/>
            <a:ext cx="4430713" cy="1872292"/>
          </a:xfrm>
          <a:custGeom>
            <a:avLst/>
            <a:gdLst>
              <a:gd name="connsiteX0" fmla="*/ 0 w 4430485"/>
              <a:gd name="connsiteY0" fmla="*/ 1038714 h 2071739"/>
              <a:gd name="connsiteX1" fmla="*/ 522514 w 4430485"/>
              <a:gd name="connsiteY1" fmla="*/ 962514 h 2071739"/>
              <a:gd name="connsiteX2" fmla="*/ 1001485 w 4430485"/>
              <a:gd name="connsiteY2" fmla="*/ 755686 h 2071739"/>
              <a:gd name="connsiteX3" fmla="*/ 1295400 w 4430485"/>
              <a:gd name="connsiteY3" fmla="*/ 200514 h 2071739"/>
              <a:gd name="connsiteX4" fmla="*/ 1545771 w 4430485"/>
              <a:gd name="connsiteY4" fmla="*/ 4571 h 2071739"/>
              <a:gd name="connsiteX5" fmla="*/ 1861457 w 4430485"/>
              <a:gd name="connsiteY5" fmla="*/ 363800 h 2071739"/>
              <a:gd name="connsiteX6" fmla="*/ 2144485 w 4430485"/>
              <a:gd name="connsiteY6" fmla="*/ 1049600 h 2071739"/>
              <a:gd name="connsiteX7" fmla="*/ 2481942 w 4430485"/>
              <a:gd name="connsiteY7" fmla="*/ 1920457 h 2071739"/>
              <a:gd name="connsiteX8" fmla="*/ 2939142 w 4430485"/>
              <a:gd name="connsiteY8" fmla="*/ 1996657 h 2071739"/>
              <a:gd name="connsiteX9" fmla="*/ 3646714 w 4430485"/>
              <a:gd name="connsiteY9" fmla="*/ 1136686 h 2071739"/>
              <a:gd name="connsiteX10" fmla="*/ 4158342 w 4430485"/>
              <a:gd name="connsiteY10" fmla="*/ 1038714 h 2071739"/>
              <a:gd name="connsiteX11" fmla="*/ 4430485 w 4430485"/>
              <a:gd name="connsiteY11" fmla="*/ 1038714 h 207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30485" h="2071739">
                <a:moveTo>
                  <a:pt x="0" y="1038714"/>
                </a:moveTo>
                <a:cubicBezTo>
                  <a:pt x="177800" y="1024199"/>
                  <a:pt x="355600" y="1009685"/>
                  <a:pt x="522514" y="962514"/>
                </a:cubicBezTo>
                <a:cubicBezTo>
                  <a:pt x="689428" y="915343"/>
                  <a:pt x="872671" y="882686"/>
                  <a:pt x="1001485" y="755686"/>
                </a:cubicBezTo>
                <a:cubicBezTo>
                  <a:pt x="1130299" y="628686"/>
                  <a:pt x="1204686" y="325700"/>
                  <a:pt x="1295400" y="200514"/>
                </a:cubicBezTo>
                <a:cubicBezTo>
                  <a:pt x="1386114" y="75328"/>
                  <a:pt x="1451428" y="-22643"/>
                  <a:pt x="1545771" y="4571"/>
                </a:cubicBezTo>
                <a:cubicBezTo>
                  <a:pt x="1640114" y="31785"/>
                  <a:pt x="1761671" y="189628"/>
                  <a:pt x="1861457" y="363800"/>
                </a:cubicBezTo>
                <a:cubicBezTo>
                  <a:pt x="1961243" y="537972"/>
                  <a:pt x="2041071" y="790157"/>
                  <a:pt x="2144485" y="1049600"/>
                </a:cubicBezTo>
                <a:cubicBezTo>
                  <a:pt x="2247899" y="1309043"/>
                  <a:pt x="2349499" y="1762614"/>
                  <a:pt x="2481942" y="1920457"/>
                </a:cubicBezTo>
                <a:cubicBezTo>
                  <a:pt x="2614385" y="2078300"/>
                  <a:pt x="2745013" y="2127285"/>
                  <a:pt x="2939142" y="1996657"/>
                </a:cubicBezTo>
                <a:cubicBezTo>
                  <a:pt x="3133271" y="1866029"/>
                  <a:pt x="3443514" y="1296343"/>
                  <a:pt x="3646714" y="1136686"/>
                </a:cubicBezTo>
                <a:cubicBezTo>
                  <a:pt x="3849914" y="977029"/>
                  <a:pt x="4027714" y="1055043"/>
                  <a:pt x="4158342" y="1038714"/>
                </a:cubicBezTo>
                <a:cubicBezTo>
                  <a:pt x="4288971" y="1022385"/>
                  <a:pt x="4385128" y="1038714"/>
                  <a:pt x="4430485" y="1038714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="" xmlns:a16="http://schemas.microsoft.com/office/drawing/2014/main" id="{901F35D3-9683-4840-9404-587CD61A108A}"/>
              </a:ext>
            </a:extLst>
          </p:cNvPr>
          <p:cNvSpPr/>
          <p:nvPr/>
        </p:nvSpPr>
        <p:spPr>
          <a:xfrm>
            <a:off x="5375275" y="2492380"/>
            <a:ext cx="1441451" cy="13684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1" name="TextBox 8">
            <a:extLst>
              <a:ext uri="{FF2B5EF4-FFF2-40B4-BE49-F238E27FC236}">
                <a16:creationId xmlns="" xmlns:a16="http://schemas.microsoft.com/office/drawing/2014/main" id="{75AB242E-1C92-4C12-8631-D117A956E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942" y="2762254"/>
            <a:ext cx="490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</a:t>
            </a:r>
          </a:p>
        </p:txBody>
      </p:sp>
      <p:pic>
        <p:nvPicPr>
          <p:cNvPr id="7172" name="Picture 3">
            <a:extLst>
              <a:ext uri="{FF2B5EF4-FFF2-40B4-BE49-F238E27FC236}">
                <a16:creationId xmlns="" xmlns:a16="http://schemas.microsoft.com/office/drawing/2014/main" id="{2C1F4BBF-8A93-4B7D-9244-1D7933E17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2"/>
          <a:stretch>
            <a:fillRect/>
          </a:stretch>
        </p:blipFill>
        <p:spPr bwMode="auto">
          <a:xfrm>
            <a:off x="0" y="4630738"/>
            <a:ext cx="12192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TextBox 15">
            <a:extLst>
              <a:ext uri="{FF2B5EF4-FFF2-40B4-BE49-F238E27FC236}">
                <a16:creationId xmlns="" xmlns:a16="http://schemas.microsoft.com/office/drawing/2014/main" id="{60E3FDF0-44FD-43CC-B23D-D17140CF3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9" y="2643191"/>
            <a:ext cx="10518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ECG pad</a:t>
            </a:r>
          </a:p>
        </p:txBody>
      </p:sp>
      <p:pic>
        <p:nvPicPr>
          <p:cNvPr id="7174" name="Picture 2">
            <a:extLst>
              <a:ext uri="{FF2B5EF4-FFF2-40B4-BE49-F238E27FC236}">
                <a16:creationId xmlns="" xmlns:a16="http://schemas.microsoft.com/office/drawing/2014/main" id="{FD360E65-8D1D-4035-81E7-6E1D41200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0" y="4702814"/>
            <a:ext cx="126206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2">
            <a:extLst>
              <a:ext uri="{FF2B5EF4-FFF2-40B4-BE49-F238E27FC236}">
                <a16:creationId xmlns="" xmlns:a16="http://schemas.microsoft.com/office/drawing/2014/main" id="{A4977BB0-6B09-409A-A281-4A31B0697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2139" y="2631556"/>
            <a:ext cx="2991860" cy="75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BC36B3F-4C47-482B-9100-45285764F0BF}"/>
              </a:ext>
            </a:extLst>
          </p:cNvPr>
          <p:cNvCxnSpPr>
            <a:cxnSpLocks/>
          </p:cNvCxnSpPr>
          <p:nvPr/>
        </p:nvCxnSpPr>
        <p:spPr>
          <a:xfrm>
            <a:off x="0" y="5858828"/>
            <a:ext cx="465613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63D3E37-3F01-473E-8AE9-D4FF8565910E}"/>
              </a:ext>
            </a:extLst>
          </p:cNvPr>
          <p:cNvCxnSpPr>
            <a:cxnSpLocks/>
          </p:cNvCxnSpPr>
          <p:nvPr/>
        </p:nvCxnSpPr>
        <p:spPr>
          <a:xfrm>
            <a:off x="8848090" y="5854065"/>
            <a:ext cx="335915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>
            <a:extLst>
              <a:ext uri="{FF2B5EF4-FFF2-40B4-BE49-F238E27FC236}">
                <a16:creationId xmlns="" xmlns:a16="http://schemas.microsoft.com/office/drawing/2014/main" id="{77677F98-6AE8-4943-9B02-C4BBB4767FBF}"/>
              </a:ext>
            </a:extLst>
          </p:cNvPr>
          <p:cNvSpPr/>
          <p:nvPr/>
        </p:nvSpPr>
        <p:spPr>
          <a:xfrm>
            <a:off x="4601369" y="5611972"/>
            <a:ext cx="4430713" cy="493711"/>
          </a:xfrm>
          <a:custGeom>
            <a:avLst/>
            <a:gdLst>
              <a:gd name="connsiteX0" fmla="*/ 0 w 4430485"/>
              <a:gd name="connsiteY0" fmla="*/ 1038714 h 2071739"/>
              <a:gd name="connsiteX1" fmla="*/ 522514 w 4430485"/>
              <a:gd name="connsiteY1" fmla="*/ 962514 h 2071739"/>
              <a:gd name="connsiteX2" fmla="*/ 1001485 w 4430485"/>
              <a:gd name="connsiteY2" fmla="*/ 755686 h 2071739"/>
              <a:gd name="connsiteX3" fmla="*/ 1295400 w 4430485"/>
              <a:gd name="connsiteY3" fmla="*/ 200514 h 2071739"/>
              <a:gd name="connsiteX4" fmla="*/ 1545771 w 4430485"/>
              <a:gd name="connsiteY4" fmla="*/ 4571 h 2071739"/>
              <a:gd name="connsiteX5" fmla="*/ 1861457 w 4430485"/>
              <a:gd name="connsiteY5" fmla="*/ 363800 h 2071739"/>
              <a:gd name="connsiteX6" fmla="*/ 2144485 w 4430485"/>
              <a:gd name="connsiteY6" fmla="*/ 1049600 h 2071739"/>
              <a:gd name="connsiteX7" fmla="*/ 2481942 w 4430485"/>
              <a:gd name="connsiteY7" fmla="*/ 1920457 h 2071739"/>
              <a:gd name="connsiteX8" fmla="*/ 2939142 w 4430485"/>
              <a:gd name="connsiteY8" fmla="*/ 1996657 h 2071739"/>
              <a:gd name="connsiteX9" fmla="*/ 3646714 w 4430485"/>
              <a:gd name="connsiteY9" fmla="*/ 1136686 h 2071739"/>
              <a:gd name="connsiteX10" fmla="*/ 4158342 w 4430485"/>
              <a:gd name="connsiteY10" fmla="*/ 1038714 h 2071739"/>
              <a:gd name="connsiteX11" fmla="*/ 4430485 w 4430485"/>
              <a:gd name="connsiteY11" fmla="*/ 1038714 h 207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30485" h="2071739">
                <a:moveTo>
                  <a:pt x="0" y="1038714"/>
                </a:moveTo>
                <a:cubicBezTo>
                  <a:pt x="177800" y="1024199"/>
                  <a:pt x="355600" y="1009685"/>
                  <a:pt x="522514" y="962514"/>
                </a:cubicBezTo>
                <a:cubicBezTo>
                  <a:pt x="689428" y="915343"/>
                  <a:pt x="872671" y="882686"/>
                  <a:pt x="1001485" y="755686"/>
                </a:cubicBezTo>
                <a:cubicBezTo>
                  <a:pt x="1130299" y="628686"/>
                  <a:pt x="1204686" y="325700"/>
                  <a:pt x="1295400" y="200514"/>
                </a:cubicBezTo>
                <a:cubicBezTo>
                  <a:pt x="1386114" y="75328"/>
                  <a:pt x="1451428" y="-22643"/>
                  <a:pt x="1545771" y="4571"/>
                </a:cubicBezTo>
                <a:cubicBezTo>
                  <a:pt x="1640114" y="31785"/>
                  <a:pt x="1761671" y="189628"/>
                  <a:pt x="1861457" y="363800"/>
                </a:cubicBezTo>
                <a:cubicBezTo>
                  <a:pt x="1961243" y="537972"/>
                  <a:pt x="2041071" y="790157"/>
                  <a:pt x="2144485" y="1049600"/>
                </a:cubicBezTo>
                <a:cubicBezTo>
                  <a:pt x="2247899" y="1309043"/>
                  <a:pt x="2349499" y="1762614"/>
                  <a:pt x="2481942" y="1920457"/>
                </a:cubicBezTo>
                <a:cubicBezTo>
                  <a:pt x="2614385" y="2078300"/>
                  <a:pt x="2745013" y="2127285"/>
                  <a:pt x="2939142" y="1996657"/>
                </a:cubicBezTo>
                <a:cubicBezTo>
                  <a:pt x="3133271" y="1866029"/>
                  <a:pt x="3443514" y="1296343"/>
                  <a:pt x="3646714" y="1136686"/>
                </a:cubicBezTo>
                <a:cubicBezTo>
                  <a:pt x="3849914" y="977029"/>
                  <a:pt x="4027714" y="1055043"/>
                  <a:pt x="4158342" y="1038714"/>
                </a:cubicBezTo>
                <a:cubicBezTo>
                  <a:pt x="4288971" y="1022385"/>
                  <a:pt x="4385128" y="1038714"/>
                  <a:pt x="4430485" y="1038714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01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="" xmlns:a16="http://schemas.microsoft.com/office/drawing/2014/main" id="{6774D9EB-BD41-4FDE-87D8-1ABB719B31AB}"/>
              </a:ext>
            </a:extLst>
          </p:cNvPr>
          <p:cNvSpPr/>
          <p:nvPr/>
        </p:nvSpPr>
        <p:spPr>
          <a:xfrm>
            <a:off x="5375275" y="2492380"/>
            <a:ext cx="1441451" cy="13684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95" name="TextBox 8">
            <a:extLst>
              <a:ext uri="{FF2B5EF4-FFF2-40B4-BE49-F238E27FC236}">
                <a16:creationId xmlns="" xmlns:a16="http://schemas.microsoft.com/office/drawing/2014/main" id="{1D246CCE-D28B-4230-A2FE-0CCF7272D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942" y="2762254"/>
            <a:ext cx="490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="" xmlns:a16="http://schemas.microsoft.com/office/drawing/2014/main" id="{EAB4D1B9-41FF-4370-A63E-A662CBC7FA1A}"/>
              </a:ext>
            </a:extLst>
          </p:cNvPr>
          <p:cNvSpPr/>
          <p:nvPr/>
        </p:nvSpPr>
        <p:spPr>
          <a:xfrm>
            <a:off x="-2989263" y="1341439"/>
            <a:ext cx="2665413" cy="503237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F92DE74-113C-4F03-A4EA-5A48E65A3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81200" y="792164"/>
            <a:ext cx="18002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repolarisation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198" name="Picture 3">
            <a:extLst>
              <a:ext uri="{FF2B5EF4-FFF2-40B4-BE49-F238E27FC236}">
                <a16:creationId xmlns="" xmlns:a16="http://schemas.microsoft.com/office/drawing/2014/main" id="{4A58EEB7-2048-4407-90D8-34453AC6D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2"/>
          <a:stretch>
            <a:fillRect/>
          </a:stretch>
        </p:blipFill>
        <p:spPr bwMode="auto">
          <a:xfrm>
            <a:off x="0" y="4630738"/>
            <a:ext cx="12192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A9CF05F1-6A9F-4CF1-930A-7802FAC017AF}"/>
              </a:ext>
            </a:extLst>
          </p:cNvPr>
          <p:cNvSpPr/>
          <p:nvPr/>
        </p:nvSpPr>
        <p:spPr>
          <a:xfrm>
            <a:off x="-431800" y="5748339"/>
            <a:ext cx="215900" cy="20478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00" name="TextBox 15">
            <a:extLst>
              <a:ext uri="{FF2B5EF4-FFF2-40B4-BE49-F238E27FC236}">
                <a16:creationId xmlns="" xmlns:a16="http://schemas.microsoft.com/office/drawing/2014/main" id="{1DFC1857-B009-4596-A371-F618BFBAF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9" y="2643191"/>
            <a:ext cx="10518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ECG pad</a:t>
            </a:r>
          </a:p>
        </p:txBody>
      </p:sp>
      <p:sp>
        <p:nvSpPr>
          <p:cNvPr id="8201" name="TextBox 16">
            <a:extLst>
              <a:ext uri="{FF2B5EF4-FFF2-40B4-BE49-F238E27FC236}">
                <a16:creationId xmlns="" xmlns:a16="http://schemas.microsoft.com/office/drawing/2014/main" id="{42DE7868-0E1F-401B-AE59-F6A140F31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6" y="4730436"/>
            <a:ext cx="11528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ECG trace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7407E-6 L 0.54723 -0.0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61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48438 -0.007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9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1 0.00231 C 0.03039 0.00162 0.0573 0.00231 0.07084 0.00069 C 0.22691 0.00069 0.25278 -0.00949 0.35486 0.00555 C 0.36164 0.0088 0.36945 0.00856 0.37674 0.01042 C 0.38438 0.01227 0.39532 0.01551 0.40243 0.02014 C 0.40365 0.02106 0.40469 0.02268 0.40591 0.02338 C 0.4073 0.02407 0.4165 0.02639 0.41962 0.02824 C 0.429 0.0338 0.43802 0.03796 0.4474 0.04282 C 0.4566 0.04722 0.44861 0.04444 0.45608 0.04954 C 0.46094 0.05301 0.46684 0.05579 0.47205 0.05926 C 0.47691 0.0625 0.48143 0.06667 0.48646 0.06898 C 0.49236 0.07662 0.48872 0.07268 0.4974 0.08032 C 0.49861 0.08148 0.50122 0.08356 0.50122 0.0838 C 0.50782 0.09653 0.49931 0.08194 0.50712 0.09005 C 0.5099 0.09282 0.51181 0.09722 0.51459 0.09977 C 0.51598 0.10093 0.51719 0.10185 0.51841 0.10301 C 0.52188 0.10972 0.52657 0.11435 0.53039 0.12106 C 0.53438 0.13704 0.52813 0.11458 0.53525 0.12917 C 0.53716 0.13287 0.53768 0.14097 0.53768 0.14537 " pathEditMode="relative" rAng="0" ptsTypes="fffffffffffffffffff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55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="" xmlns:a16="http://schemas.microsoft.com/office/drawing/2014/main" id="{607ABA02-249B-4D08-A185-E03C1C899AE6}"/>
              </a:ext>
            </a:extLst>
          </p:cNvPr>
          <p:cNvSpPr/>
          <p:nvPr/>
        </p:nvSpPr>
        <p:spPr>
          <a:xfrm>
            <a:off x="5375275" y="2492380"/>
            <a:ext cx="1441451" cy="13684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9" name="TextBox 8">
            <a:extLst>
              <a:ext uri="{FF2B5EF4-FFF2-40B4-BE49-F238E27FC236}">
                <a16:creationId xmlns="" xmlns:a16="http://schemas.microsoft.com/office/drawing/2014/main" id="{1C3AD4BB-14B8-4340-A91D-6F73BB5DA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942" y="2762254"/>
            <a:ext cx="490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</a:t>
            </a:r>
          </a:p>
        </p:txBody>
      </p:sp>
      <p:pic>
        <p:nvPicPr>
          <p:cNvPr id="9220" name="Picture 3">
            <a:extLst>
              <a:ext uri="{FF2B5EF4-FFF2-40B4-BE49-F238E27FC236}">
                <a16:creationId xmlns="" xmlns:a16="http://schemas.microsoft.com/office/drawing/2014/main" id="{F77A20C1-E810-46B5-A686-DDC1094E4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2"/>
          <a:stretch>
            <a:fillRect/>
          </a:stretch>
        </p:blipFill>
        <p:spPr bwMode="auto">
          <a:xfrm>
            <a:off x="0" y="4630738"/>
            <a:ext cx="12192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TextBox 15">
            <a:extLst>
              <a:ext uri="{FF2B5EF4-FFF2-40B4-BE49-F238E27FC236}">
                <a16:creationId xmlns="" xmlns:a16="http://schemas.microsoft.com/office/drawing/2014/main" id="{9356D6C6-22B7-4BD8-BC5C-E0247B6FF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9" y="2643191"/>
            <a:ext cx="10518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ECG pad</a:t>
            </a:r>
          </a:p>
        </p:txBody>
      </p:sp>
      <p:pic>
        <p:nvPicPr>
          <p:cNvPr id="9222" name="Picture 2">
            <a:extLst>
              <a:ext uri="{FF2B5EF4-FFF2-40B4-BE49-F238E27FC236}">
                <a16:creationId xmlns="" xmlns:a16="http://schemas.microsoft.com/office/drawing/2014/main" id="{47146B6B-C240-4D02-88B0-8C0E32672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5" y="4707415"/>
            <a:ext cx="126206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6DD58540-F3A5-44FB-B7D0-EFDB343766B0}"/>
              </a:ext>
            </a:extLst>
          </p:cNvPr>
          <p:cNvCxnSpPr>
            <a:cxnSpLocks/>
          </p:cNvCxnSpPr>
          <p:nvPr/>
        </p:nvCxnSpPr>
        <p:spPr>
          <a:xfrm flipV="1">
            <a:off x="0" y="5832475"/>
            <a:ext cx="4656139" cy="2063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AF39A8F9-491C-4F06-851E-299385E28257}"/>
              </a:ext>
            </a:extLst>
          </p:cNvPr>
          <p:cNvCxnSpPr>
            <a:cxnSpLocks/>
          </p:cNvCxnSpPr>
          <p:nvPr/>
        </p:nvCxnSpPr>
        <p:spPr>
          <a:xfrm>
            <a:off x="8256588" y="5853113"/>
            <a:ext cx="393541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Arrow 1">
            <a:extLst>
              <a:ext uri="{FF2B5EF4-FFF2-40B4-BE49-F238E27FC236}">
                <a16:creationId xmlns="" xmlns:a16="http://schemas.microsoft.com/office/drawing/2014/main" id="{114AB90B-C304-4961-8CAD-ACC3DA2E00C3}"/>
              </a:ext>
            </a:extLst>
          </p:cNvPr>
          <p:cNvSpPr/>
          <p:nvPr/>
        </p:nvSpPr>
        <p:spPr>
          <a:xfrm>
            <a:off x="1298578" y="1663702"/>
            <a:ext cx="4752975" cy="504825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="" xmlns:a16="http://schemas.microsoft.com/office/drawing/2014/main" id="{7827D2D5-65F0-43FC-B945-9DA64A4446B6}"/>
              </a:ext>
            </a:extLst>
          </p:cNvPr>
          <p:cNvSpPr/>
          <p:nvPr/>
        </p:nvSpPr>
        <p:spPr>
          <a:xfrm>
            <a:off x="4300542" y="5832479"/>
            <a:ext cx="4505325" cy="942969"/>
          </a:xfrm>
          <a:custGeom>
            <a:avLst/>
            <a:gdLst>
              <a:gd name="connsiteX0" fmla="*/ 0 w 4506686"/>
              <a:gd name="connsiteY0" fmla="*/ 0 h 1024794"/>
              <a:gd name="connsiteX1" fmla="*/ 435429 w 4506686"/>
              <a:gd name="connsiteY1" fmla="*/ 10885 h 1024794"/>
              <a:gd name="connsiteX2" fmla="*/ 707572 w 4506686"/>
              <a:gd name="connsiteY2" fmla="*/ 43542 h 1024794"/>
              <a:gd name="connsiteX3" fmla="*/ 1012372 w 4506686"/>
              <a:gd name="connsiteY3" fmla="*/ 217714 h 1024794"/>
              <a:gd name="connsiteX4" fmla="*/ 1240972 w 4506686"/>
              <a:gd name="connsiteY4" fmla="*/ 555171 h 1024794"/>
              <a:gd name="connsiteX5" fmla="*/ 1404257 w 4506686"/>
              <a:gd name="connsiteY5" fmla="*/ 849085 h 1024794"/>
              <a:gd name="connsiteX6" fmla="*/ 1665514 w 4506686"/>
              <a:gd name="connsiteY6" fmla="*/ 1001485 h 1024794"/>
              <a:gd name="connsiteX7" fmla="*/ 1894114 w 4506686"/>
              <a:gd name="connsiteY7" fmla="*/ 1001485 h 1024794"/>
              <a:gd name="connsiteX8" fmla="*/ 2166257 w 4506686"/>
              <a:gd name="connsiteY8" fmla="*/ 783771 h 1024794"/>
              <a:gd name="connsiteX9" fmla="*/ 2318657 w 4506686"/>
              <a:gd name="connsiteY9" fmla="*/ 413657 h 1024794"/>
              <a:gd name="connsiteX10" fmla="*/ 2405743 w 4506686"/>
              <a:gd name="connsiteY10" fmla="*/ 228600 h 1024794"/>
              <a:gd name="connsiteX11" fmla="*/ 2492829 w 4506686"/>
              <a:gd name="connsiteY11" fmla="*/ 119742 h 1024794"/>
              <a:gd name="connsiteX12" fmla="*/ 2569029 w 4506686"/>
              <a:gd name="connsiteY12" fmla="*/ 54428 h 1024794"/>
              <a:gd name="connsiteX13" fmla="*/ 2797629 w 4506686"/>
              <a:gd name="connsiteY13" fmla="*/ 10885 h 1024794"/>
              <a:gd name="connsiteX14" fmla="*/ 3984172 w 4506686"/>
              <a:gd name="connsiteY14" fmla="*/ 10885 h 1024794"/>
              <a:gd name="connsiteX15" fmla="*/ 4506686 w 4506686"/>
              <a:gd name="connsiteY15" fmla="*/ 10885 h 10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06686" h="1024794">
                <a:moveTo>
                  <a:pt x="0" y="0"/>
                </a:moveTo>
                <a:cubicBezTo>
                  <a:pt x="158750" y="1814"/>
                  <a:pt x="317500" y="3628"/>
                  <a:pt x="435429" y="10885"/>
                </a:cubicBezTo>
                <a:cubicBezTo>
                  <a:pt x="553358" y="18142"/>
                  <a:pt x="611415" y="9071"/>
                  <a:pt x="707572" y="43542"/>
                </a:cubicBezTo>
                <a:cubicBezTo>
                  <a:pt x="803729" y="78013"/>
                  <a:pt x="923472" y="132443"/>
                  <a:pt x="1012372" y="217714"/>
                </a:cubicBezTo>
                <a:cubicBezTo>
                  <a:pt x="1101272" y="302985"/>
                  <a:pt x="1175658" y="449943"/>
                  <a:pt x="1240972" y="555171"/>
                </a:cubicBezTo>
                <a:cubicBezTo>
                  <a:pt x="1306286" y="660399"/>
                  <a:pt x="1333500" y="774699"/>
                  <a:pt x="1404257" y="849085"/>
                </a:cubicBezTo>
                <a:cubicBezTo>
                  <a:pt x="1475014" y="923471"/>
                  <a:pt x="1583871" y="976085"/>
                  <a:pt x="1665514" y="1001485"/>
                </a:cubicBezTo>
                <a:cubicBezTo>
                  <a:pt x="1747157" y="1026885"/>
                  <a:pt x="1810657" y="1037771"/>
                  <a:pt x="1894114" y="1001485"/>
                </a:cubicBezTo>
                <a:cubicBezTo>
                  <a:pt x="1977571" y="965199"/>
                  <a:pt x="2095500" y="881742"/>
                  <a:pt x="2166257" y="783771"/>
                </a:cubicBezTo>
                <a:cubicBezTo>
                  <a:pt x="2237014" y="685800"/>
                  <a:pt x="2278743" y="506185"/>
                  <a:pt x="2318657" y="413657"/>
                </a:cubicBezTo>
                <a:cubicBezTo>
                  <a:pt x="2358571" y="321129"/>
                  <a:pt x="2376714" y="277586"/>
                  <a:pt x="2405743" y="228600"/>
                </a:cubicBezTo>
                <a:cubicBezTo>
                  <a:pt x="2434772" y="179614"/>
                  <a:pt x="2465615" y="148771"/>
                  <a:pt x="2492829" y="119742"/>
                </a:cubicBezTo>
                <a:cubicBezTo>
                  <a:pt x="2520043" y="90713"/>
                  <a:pt x="2518229" y="72571"/>
                  <a:pt x="2569029" y="54428"/>
                </a:cubicBezTo>
                <a:cubicBezTo>
                  <a:pt x="2619829" y="36285"/>
                  <a:pt x="2561772" y="18142"/>
                  <a:pt x="2797629" y="10885"/>
                </a:cubicBezTo>
                <a:cubicBezTo>
                  <a:pt x="3033486" y="3628"/>
                  <a:pt x="3984172" y="10885"/>
                  <a:pt x="3984172" y="10885"/>
                </a:cubicBezTo>
                <a:cubicBezTo>
                  <a:pt x="4269015" y="10885"/>
                  <a:pt x="4397829" y="27214"/>
                  <a:pt x="4506686" y="10885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E29162D-17EF-406E-9E80-0FA27BE434DA}"/>
              </a:ext>
            </a:extLst>
          </p:cNvPr>
          <p:cNvSpPr txBox="1"/>
          <p:nvPr/>
        </p:nvSpPr>
        <p:spPr>
          <a:xfrm>
            <a:off x="2271714" y="5146251"/>
            <a:ext cx="1545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Limb leads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907C01E-3C56-47BD-A2A7-59C56D1BFA0E}"/>
              </a:ext>
            </a:extLst>
          </p:cNvPr>
          <p:cNvSpPr txBox="1"/>
          <p:nvPr/>
        </p:nvSpPr>
        <p:spPr>
          <a:xfrm>
            <a:off x="8442960" y="5146250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Chest leads</a:t>
            </a:r>
          </a:p>
        </p:txBody>
      </p:sp>
      <p:pic>
        <p:nvPicPr>
          <p:cNvPr id="1026" name="Picture 2" descr="Normal 12-lead EC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8362"/>
          <a:stretch/>
        </p:blipFill>
        <p:spPr bwMode="auto">
          <a:xfrm>
            <a:off x="24040" y="1242647"/>
            <a:ext cx="12144514" cy="331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64123" y="1078523"/>
            <a:ext cx="5697415" cy="368104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6096297" y="1078523"/>
            <a:ext cx="5901501" cy="36810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0430119" y="4404919"/>
            <a:ext cx="1404552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" dirty="0"/>
              <a:t>http://www.imperialendo.co.uk/Newskills/ecg/index.html</a:t>
            </a:r>
          </a:p>
        </p:txBody>
      </p:sp>
    </p:spTree>
    <p:extLst>
      <p:ext uri="{BB962C8B-B14F-4D97-AF65-F5344CB8AC3E}">
        <p14:creationId xmlns:p14="http://schemas.microsoft.com/office/powerpoint/2010/main" val="354999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="" xmlns:a16="http://schemas.microsoft.com/office/drawing/2014/main" id="{B93A770F-BC2D-4867-81B5-EEBD023D22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0" r="38322"/>
          <a:stretch/>
        </p:blipFill>
        <p:spPr>
          <a:xfrm rot="5400000">
            <a:off x="2662521" y="244222"/>
            <a:ext cx="6569016" cy="63695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011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5E4F6F7-1B50-48F6-AC9E-4FCB720B20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1" t="10006" r="10620" b="9589"/>
          <a:stretch/>
        </p:blipFill>
        <p:spPr>
          <a:xfrm>
            <a:off x="1042447" y="500063"/>
            <a:ext cx="10107108" cy="5857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BD88BFD-17EB-4575-A4BF-5AD206EB24B1}"/>
              </a:ext>
            </a:extLst>
          </p:cNvPr>
          <p:cNvSpPr txBox="1"/>
          <p:nvPr/>
        </p:nvSpPr>
        <p:spPr>
          <a:xfrm>
            <a:off x="8372478" y="1685925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Limb leads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51477B5-BFEB-4325-B1E8-9F6A5EAA3DC6}"/>
              </a:ext>
            </a:extLst>
          </p:cNvPr>
          <p:cNvSpPr txBox="1"/>
          <p:nvPr/>
        </p:nvSpPr>
        <p:spPr>
          <a:xfrm>
            <a:off x="8372478" y="3837265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Chest leads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B231F0BE-2E81-4ED7-B671-22C3206EB8F8}"/>
              </a:ext>
            </a:extLst>
          </p:cNvPr>
          <p:cNvSpPr/>
          <p:nvPr/>
        </p:nvSpPr>
        <p:spPr>
          <a:xfrm>
            <a:off x="3101009" y="5009322"/>
            <a:ext cx="278295" cy="25841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3AB638CF-474D-4C75-A7E7-02A88F432118}"/>
              </a:ext>
            </a:extLst>
          </p:cNvPr>
          <p:cNvSpPr/>
          <p:nvPr/>
        </p:nvSpPr>
        <p:spPr>
          <a:xfrm>
            <a:off x="7871792" y="5665303"/>
            <a:ext cx="397564" cy="42582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9DB77A9-CD47-493D-8591-78A0411029F5}"/>
              </a:ext>
            </a:extLst>
          </p:cNvPr>
          <p:cNvSpPr txBox="1"/>
          <p:nvPr/>
        </p:nvSpPr>
        <p:spPr>
          <a:xfrm>
            <a:off x="8388630" y="5705061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Earth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68435" y="6204050"/>
            <a:ext cx="128112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" dirty="0">
                <a:latin typeface="Baskerville Old Face" panose="02020602080505020303" pitchFamily="18" charset="0"/>
              </a:rPr>
              <a:t>https://www.pinterest.com/pin/268879040231161313/</a:t>
            </a:r>
            <a:endParaRPr lang="en-GB" sz="400" dirty="0" smtClean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74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ilsons central term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22" y="92074"/>
            <a:ext cx="5659071" cy="657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5978769" y="2121877"/>
            <a:ext cx="363416" cy="39858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22739" y="2903584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Baskerville Old Face" panose="02020602080505020303" pitchFamily="18" charset="0"/>
              </a:rPr>
              <a:t>Wilson’s central terminal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54776" y="6512792"/>
            <a:ext cx="2392001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" dirty="0">
                <a:latin typeface="Baskerville Old Face" panose="02020602080505020303" pitchFamily="18" charset="0"/>
              </a:rPr>
              <a:t>http://what-when-how.com/paramedic-care/diagnostic-ecgthe-12-lead-clinical-essentials-paramedic-care-part-1/</a:t>
            </a:r>
            <a:endParaRPr lang="en-GB" sz="400" dirty="0" smtClean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97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4E86CB-430D-448C-9048-E219F67E8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971" y="2766221"/>
            <a:ext cx="10515600" cy="1325563"/>
          </a:xfrm>
        </p:spPr>
        <p:txBody>
          <a:bodyPr>
            <a:noAutofit/>
          </a:bodyPr>
          <a:lstStyle/>
          <a:p>
            <a:r>
              <a:rPr lang="en-GB" sz="9600" dirty="0"/>
              <a:t>The QRS complex</a:t>
            </a:r>
          </a:p>
        </p:txBody>
      </p:sp>
    </p:spTree>
    <p:extLst>
      <p:ext uri="{BB962C8B-B14F-4D97-AF65-F5344CB8AC3E}">
        <p14:creationId xmlns:p14="http://schemas.microsoft.com/office/powerpoint/2010/main" val="213946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03067B-D24B-4A14-B7C5-F1E1DB8A0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623" y="228285"/>
            <a:ext cx="6040756" cy="2240915"/>
          </a:xfrm>
        </p:spPr>
        <p:txBody>
          <a:bodyPr>
            <a:noAutofit/>
          </a:bodyPr>
          <a:lstStyle/>
          <a:p>
            <a:r>
              <a:rPr lang="en-GB" sz="9600" dirty="0"/>
              <a:t>Chest leads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D0AB8EA-A638-4C01-B690-2D5C3FE0D1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" t="28288" r="37231" b="25614"/>
          <a:stretch/>
        </p:blipFill>
        <p:spPr>
          <a:xfrm>
            <a:off x="1567405" y="2299843"/>
            <a:ext cx="9057195" cy="3972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43480" y="6118326"/>
            <a:ext cx="128112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" dirty="0">
                <a:latin typeface="Baskerville Old Face" panose="02020602080505020303" pitchFamily="18" charset="0"/>
              </a:rPr>
              <a:t>https://www.pinterest.com/pin/268879040231161313/</a:t>
            </a:r>
            <a:endParaRPr lang="en-GB" sz="400" dirty="0" smtClean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2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1AF4C9A-1054-4E2C-A446-57A732937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2" t="33333" r="10703" b="20333"/>
          <a:stretch/>
        </p:blipFill>
        <p:spPr>
          <a:xfrm>
            <a:off x="1359788" y="422911"/>
            <a:ext cx="9472427" cy="601218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D8F2A6E4-6790-435C-9601-D04A18203E12}"/>
              </a:ext>
            </a:extLst>
          </p:cNvPr>
          <p:cNvCxnSpPr>
            <a:cxnSpLocks/>
          </p:cNvCxnSpPr>
          <p:nvPr/>
        </p:nvCxnSpPr>
        <p:spPr>
          <a:xfrm flipV="1">
            <a:off x="3817621" y="3314701"/>
            <a:ext cx="1108711" cy="203454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0A81C91-2A20-4C29-9864-31A96006AD57}"/>
              </a:ext>
            </a:extLst>
          </p:cNvPr>
          <p:cNvCxnSpPr/>
          <p:nvPr/>
        </p:nvCxnSpPr>
        <p:spPr>
          <a:xfrm flipV="1">
            <a:off x="5326380" y="3520441"/>
            <a:ext cx="0" cy="180594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A9BF4E89-5B7C-4771-ADD7-29061A57DF01}"/>
              </a:ext>
            </a:extLst>
          </p:cNvPr>
          <p:cNvCxnSpPr/>
          <p:nvPr/>
        </p:nvCxnSpPr>
        <p:spPr>
          <a:xfrm flipH="1" flipV="1">
            <a:off x="5646420" y="3200400"/>
            <a:ext cx="1143000" cy="214884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674AD29C-C617-424C-AEEE-B4F721D42DDD}"/>
              </a:ext>
            </a:extLst>
          </p:cNvPr>
          <p:cNvCxnSpPr/>
          <p:nvPr/>
        </p:nvCxnSpPr>
        <p:spPr>
          <a:xfrm flipH="1" flipV="1">
            <a:off x="5726433" y="3097531"/>
            <a:ext cx="2400299" cy="178308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08DC4FF3-EE1A-45DF-BE87-F2D7388468EF}"/>
              </a:ext>
            </a:extLst>
          </p:cNvPr>
          <p:cNvCxnSpPr>
            <a:cxnSpLocks/>
          </p:cNvCxnSpPr>
          <p:nvPr/>
        </p:nvCxnSpPr>
        <p:spPr>
          <a:xfrm flipH="1" flipV="1">
            <a:off x="5909311" y="3111817"/>
            <a:ext cx="3108960" cy="811531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F1278B48-8009-4E2A-BF98-B29059251442}"/>
              </a:ext>
            </a:extLst>
          </p:cNvPr>
          <p:cNvCxnSpPr>
            <a:cxnSpLocks/>
          </p:cNvCxnSpPr>
          <p:nvPr/>
        </p:nvCxnSpPr>
        <p:spPr>
          <a:xfrm flipH="1">
            <a:off x="5903596" y="2714624"/>
            <a:ext cx="3766184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5064369" y="2602523"/>
            <a:ext cx="262011" cy="28135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8956380" y="6281203"/>
            <a:ext cx="1909497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" dirty="0" smtClean="0">
                <a:latin typeface="Baskerville Old Face" panose="02020602080505020303" pitchFamily="18" charset="0"/>
              </a:rPr>
              <a:t>“The ECG Made Easy”, John R. Hampton, Eighth Edition, Elsevier Ltd 2013, </a:t>
            </a:r>
            <a:r>
              <a:rPr lang="en-GB" sz="400" dirty="0" err="1" smtClean="0">
                <a:latin typeface="Baskerville Old Face" panose="02020602080505020303" pitchFamily="18" charset="0"/>
              </a:rPr>
              <a:t>pg</a:t>
            </a:r>
            <a:r>
              <a:rPr lang="en-GB" sz="400" dirty="0" smtClean="0">
                <a:latin typeface="Baskerville Old Face" panose="02020602080505020303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87643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3D3E380-02F8-4D79-9D75-CA92AB28A6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" r="12198" b="8500"/>
          <a:stretch/>
        </p:blipFill>
        <p:spPr>
          <a:xfrm>
            <a:off x="2112646" y="115574"/>
            <a:ext cx="7966711" cy="66268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550893-272C-48C3-9E05-376110D7D8BA}"/>
              </a:ext>
            </a:extLst>
          </p:cNvPr>
          <p:cNvSpPr txBox="1"/>
          <p:nvPr/>
        </p:nvSpPr>
        <p:spPr>
          <a:xfrm>
            <a:off x="457201" y="5749292"/>
            <a:ext cx="84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S &gt; 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66DCB38-8867-455B-A9EF-BCC12DCC8F91}"/>
              </a:ext>
            </a:extLst>
          </p:cNvPr>
          <p:cNvSpPr txBox="1"/>
          <p:nvPr/>
        </p:nvSpPr>
        <p:spPr>
          <a:xfrm>
            <a:off x="10721341" y="5749290"/>
            <a:ext cx="84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R &gt; 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315C23-BAE6-4308-8876-90D6D87320C5}"/>
              </a:ext>
            </a:extLst>
          </p:cNvPr>
          <p:cNvSpPr txBox="1"/>
          <p:nvPr/>
        </p:nvSpPr>
        <p:spPr>
          <a:xfrm>
            <a:off x="6263643" y="6126484"/>
            <a:ext cx="84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S = 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03521" y="115574"/>
            <a:ext cx="1909497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" dirty="0" smtClean="0">
                <a:latin typeface="Baskerville Old Face" panose="02020602080505020303" pitchFamily="18" charset="0"/>
              </a:rPr>
              <a:t>“The ECG Made Easy”, John R. Hampton, Eighth Edition, Elsevier Ltd 2013, </a:t>
            </a:r>
            <a:r>
              <a:rPr lang="en-GB" sz="400" dirty="0" err="1" smtClean="0">
                <a:latin typeface="Baskerville Old Face" panose="02020602080505020303" pitchFamily="18" charset="0"/>
              </a:rPr>
              <a:t>pg</a:t>
            </a:r>
            <a:r>
              <a:rPr lang="en-GB" sz="400" dirty="0" smtClean="0">
                <a:latin typeface="Baskerville Old Face" panose="02020602080505020303" pitchFamily="18" charset="0"/>
              </a:rPr>
              <a:t> 12</a:t>
            </a:r>
          </a:p>
        </p:txBody>
      </p:sp>
    </p:spTree>
    <p:extLst>
      <p:ext uri="{BB962C8B-B14F-4D97-AF65-F5344CB8AC3E}">
        <p14:creationId xmlns:p14="http://schemas.microsoft.com/office/powerpoint/2010/main" val="159080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1D66AA-C1D1-4C80-ABD3-CF0F6104C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15" y="457200"/>
            <a:ext cx="11113771" cy="6309360"/>
          </a:xfrm>
        </p:spPr>
        <p:txBody>
          <a:bodyPr>
            <a:normAutofit/>
          </a:bodyPr>
          <a:lstStyle/>
          <a:p>
            <a:endParaRPr lang="en-GB" dirty="0"/>
          </a:p>
          <a:p>
            <a:pPr marL="0" indent="0">
              <a:buNone/>
            </a:pPr>
            <a:r>
              <a:rPr lang="en-GB" sz="3200" dirty="0"/>
              <a:t>The shape of the QRS complex in the chest leads is determined by </a:t>
            </a:r>
            <a:r>
              <a:rPr lang="en-GB" sz="3200" b="1" i="1" dirty="0"/>
              <a:t>two</a:t>
            </a:r>
            <a:r>
              <a:rPr lang="en-GB" sz="3200" dirty="0"/>
              <a:t> factors:</a:t>
            </a:r>
          </a:p>
          <a:p>
            <a:pPr marL="457189" lvl="1" indent="0">
              <a:buNone/>
            </a:pPr>
            <a:endParaRPr lang="en-GB" sz="3200" dirty="0"/>
          </a:p>
          <a:p>
            <a:pPr marL="457189" lvl="1" indent="0">
              <a:buNone/>
            </a:pPr>
            <a:endParaRPr lang="en-GB" sz="3200" dirty="0"/>
          </a:p>
          <a:p>
            <a:pPr marL="914377" lvl="1" indent="-457189">
              <a:buAutoNum type="arabicParenR"/>
            </a:pPr>
            <a:r>
              <a:rPr lang="en-GB" sz="3200" dirty="0"/>
              <a:t>The </a:t>
            </a:r>
            <a:r>
              <a:rPr lang="en-GB" sz="3200" b="1" dirty="0"/>
              <a:t>left ventricle is much bulkier </a:t>
            </a:r>
            <a:r>
              <a:rPr lang="en-GB" sz="3200" dirty="0"/>
              <a:t>than the right, so more current passes through it</a:t>
            </a:r>
          </a:p>
          <a:p>
            <a:pPr marL="914377" lvl="1" indent="-457189">
              <a:buAutoNum type="arabicParenR"/>
            </a:pPr>
            <a:endParaRPr lang="en-GB" sz="3200" dirty="0"/>
          </a:p>
          <a:p>
            <a:pPr marL="914377" lvl="1" indent="-457189">
              <a:buAutoNum type="arabicParenR"/>
            </a:pPr>
            <a:endParaRPr lang="en-GB" sz="3200" dirty="0"/>
          </a:p>
          <a:p>
            <a:pPr marL="914377" lvl="1" indent="-457189">
              <a:buAutoNum type="arabicParenR"/>
            </a:pPr>
            <a:r>
              <a:rPr lang="en-GB" sz="3200" dirty="0"/>
              <a:t>The interventricular septum is depolarised </a:t>
            </a:r>
            <a:r>
              <a:rPr lang="en-GB" sz="3200" b="1" i="1" dirty="0"/>
              <a:t>before</a:t>
            </a:r>
            <a:r>
              <a:rPr lang="en-GB" sz="3200" dirty="0"/>
              <a:t> the ventricles, from </a:t>
            </a:r>
            <a:r>
              <a:rPr lang="en-GB" sz="3200" b="1" dirty="0"/>
              <a:t>left to right</a:t>
            </a:r>
          </a:p>
        </p:txBody>
      </p:sp>
    </p:spTree>
    <p:extLst>
      <p:ext uri="{BB962C8B-B14F-4D97-AF65-F5344CB8AC3E}">
        <p14:creationId xmlns:p14="http://schemas.microsoft.com/office/powerpoint/2010/main" val="191550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AE4D10F-D5EC-454A-8ABA-088C1A26B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83" y="331916"/>
            <a:ext cx="7730599" cy="619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1C2188B-1866-447F-9BBE-B6486A223F25}"/>
              </a:ext>
            </a:extLst>
          </p:cNvPr>
          <p:cNvSpPr/>
          <p:nvPr/>
        </p:nvSpPr>
        <p:spPr>
          <a:xfrm>
            <a:off x="5166361" y="2286001"/>
            <a:ext cx="1897380" cy="3714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B6EEA20-5D68-4A06-A51C-A9712C3F2133}"/>
              </a:ext>
            </a:extLst>
          </p:cNvPr>
          <p:cNvSpPr txBox="1"/>
          <p:nvPr/>
        </p:nvSpPr>
        <p:spPr>
          <a:xfrm flipH="1">
            <a:off x="8355331" y="1797906"/>
            <a:ext cx="3326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The septal fascicle is part of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left bundle branch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AF2CA3A-E3CD-408F-A5A8-C4D824F475C3}"/>
              </a:ext>
            </a:extLst>
          </p:cNvPr>
          <p:cNvSpPr txBox="1"/>
          <p:nvPr/>
        </p:nvSpPr>
        <p:spPr>
          <a:xfrm>
            <a:off x="8355331" y="4114800"/>
            <a:ext cx="3074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Points from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left to right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577C01E-3DC8-43CA-A135-7C42A49B69FB}"/>
              </a:ext>
            </a:extLst>
          </p:cNvPr>
          <p:cNvSpPr txBox="1"/>
          <p:nvPr/>
        </p:nvSpPr>
        <p:spPr>
          <a:xfrm>
            <a:off x="7063740" y="4114800"/>
            <a:ext cx="606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34D7696-6F2D-4104-8FF9-1B08FA76FE2C}"/>
              </a:ext>
            </a:extLst>
          </p:cNvPr>
          <p:cNvSpPr txBox="1"/>
          <p:nvPr/>
        </p:nvSpPr>
        <p:spPr>
          <a:xfrm>
            <a:off x="868681" y="4114800"/>
            <a:ext cx="6335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DFE8BE-8276-43D3-88F5-1EC033174FA4}"/>
              </a:ext>
            </a:extLst>
          </p:cNvPr>
          <p:cNvSpPr txBox="1"/>
          <p:nvPr/>
        </p:nvSpPr>
        <p:spPr>
          <a:xfrm>
            <a:off x="8355331" y="3141020"/>
            <a:ext cx="3058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Depolarises the septum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22117" y="6348524"/>
            <a:ext cx="258756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" dirty="0" smtClean="0">
                <a:latin typeface="Baskerville Old Face" panose="02020602080505020303" pitchFamily="18" charset="0"/>
              </a:rPr>
              <a:t>“The Only EKG Book You’ll Ever Need”,  Malcolm S. </a:t>
            </a:r>
            <a:r>
              <a:rPr lang="en-GB" sz="400" dirty="0" err="1" smtClean="0">
                <a:latin typeface="Baskerville Old Face" panose="02020602080505020303" pitchFamily="18" charset="0"/>
              </a:rPr>
              <a:t>Thaler</a:t>
            </a:r>
            <a:r>
              <a:rPr lang="en-GB" sz="400" dirty="0" smtClean="0">
                <a:latin typeface="Baskerville Old Face" panose="02020602080505020303" pitchFamily="18" charset="0"/>
              </a:rPr>
              <a:t>, Eighth Edition, Wolters Kluwer Health, 2014, </a:t>
            </a:r>
            <a:r>
              <a:rPr lang="en-GB" sz="400" dirty="0" err="1" smtClean="0">
                <a:latin typeface="Baskerville Old Face" panose="02020602080505020303" pitchFamily="18" charset="0"/>
              </a:rPr>
              <a:t>pg</a:t>
            </a:r>
            <a:r>
              <a:rPr lang="en-GB" sz="400" dirty="0" smtClean="0">
                <a:latin typeface="Baskerville Old Face" panose="02020602080505020303" pitchFamily="18" charset="0"/>
              </a:rPr>
              <a:t> 188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105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A126492-1466-4538-BFB4-7DADD9269B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19000" r="25642" b="9500"/>
          <a:stretch/>
        </p:blipFill>
        <p:spPr>
          <a:xfrm>
            <a:off x="2812635" y="205740"/>
            <a:ext cx="6566735" cy="6446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C82BD34-C43E-461A-9989-5D92CC232CE0}"/>
              </a:ext>
            </a:extLst>
          </p:cNvPr>
          <p:cNvSpPr txBox="1"/>
          <p:nvPr/>
        </p:nvSpPr>
        <p:spPr>
          <a:xfrm>
            <a:off x="2965704" y="356620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First stage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03535" y="6503139"/>
            <a:ext cx="1909497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" dirty="0" smtClean="0">
                <a:latin typeface="Baskerville Old Face" panose="02020602080505020303" pitchFamily="18" charset="0"/>
              </a:rPr>
              <a:t>“The ECG Made Easy”, John R. Hampton, Eighth Edition, Elsevier Ltd 2013, </a:t>
            </a:r>
            <a:r>
              <a:rPr lang="en-GB" sz="400" dirty="0" err="1" smtClean="0">
                <a:latin typeface="Baskerville Old Face" panose="02020602080505020303" pitchFamily="18" charset="0"/>
              </a:rPr>
              <a:t>pg</a:t>
            </a:r>
            <a:r>
              <a:rPr lang="en-GB" sz="400" dirty="0" smtClean="0">
                <a:latin typeface="Baskerville Old Face" panose="02020602080505020303" pitchFamily="18" charset="0"/>
              </a:rPr>
              <a:t> 17</a:t>
            </a:r>
          </a:p>
        </p:txBody>
      </p:sp>
    </p:spTree>
    <p:extLst>
      <p:ext uri="{BB962C8B-B14F-4D97-AF65-F5344CB8AC3E}">
        <p14:creationId xmlns:p14="http://schemas.microsoft.com/office/powerpoint/2010/main" val="272176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408928B-054E-4DB7-9FB1-E80F3C9D6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8" t="20000" r="21410" b="11333"/>
          <a:stretch/>
        </p:blipFill>
        <p:spPr>
          <a:xfrm>
            <a:off x="2804160" y="215168"/>
            <a:ext cx="6583680" cy="6427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5C8BD3-CD54-42E2-9182-C2F12F91D148}"/>
              </a:ext>
            </a:extLst>
          </p:cNvPr>
          <p:cNvSpPr txBox="1"/>
          <p:nvPr/>
        </p:nvSpPr>
        <p:spPr>
          <a:xfrm>
            <a:off x="3065529" y="389385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Second stage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12005" y="6488949"/>
            <a:ext cx="1909497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" dirty="0" smtClean="0">
                <a:latin typeface="Baskerville Old Face" panose="02020602080505020303" pitchFamily="18" charset="0"/>
              </a:rPr>
              <a:t>“The ECG Made Easy”, John R. Hampton, Eighth Edition, Elsevier Ltd 2013, </a:t>
            </a:r>
            <a:r>
              <a:rPr lang="en-GB" sz="400" dirty="0" err="1" smtClean="0">
                <a:latin typeface="Baskerville Old Face" panose="02020602080505020303" pitchFamily="18" charset="0"/>
              </a:rPr>
              <a:t>pg</a:t>
            </a:r>
            <a:r>
              <a:rPr lang="en-GB" sz="400" dirty="0" smtClean="0">
                <a:latin typeface="Baskerville Old Face" panose="02020602080505020303" pitchFamily="18" charset="0"/>
              </a:rPr>
              <a:t> 17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396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882AA92-62EB-4734-AF69-A8E95C5D3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05" y="445425"/>
            <a:ext cx="11136059" cy="1297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Baskerville Old Face" panose="02020602080505020303" pitchFamily="18" charset="0"/>
              </a:rPr>
              <a:t>95% of the information in these slides comes from these two textbooks: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2CE6104-B673-43CA-AA3C-198768AAD4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09" r="17091"/>
          <a:stretch/>
        </p:blipFill>
        <p:spPr>
          <a:xfrm>
            <a:off x="168702" y="1743076"/>
            <a:ext cx="4607279" cy="4527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5D1577E-9BE9-4420-A250-01535F047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675" y="1683564"/>
            <a:ext cx="4065919" cy="45869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9DB7E69-DA5A-446D-A754-70115C29C512}"/>
              </a:ext>
            </a:extLst>
          </p:cNvPr>
          <p:cNvSpPr txBox="1"/>
          <p:nvPr/>
        </p:nvSpPr>
        <p:spPr>
          <a:xfrm>
            <a:off x="4864296" y="4837927"/>
            <a:ext cx="1358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(which I don’t recommend)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F69F16F-FD30-4E27-B5BE-540D2554709E}"/>
              </a:ext>
            </a:extLst>
          </p:cNvPr>
          <p:cNvSpPr txBox="1"/>
          <p:nvPr/>
        </p:nvSpPr>
        <p:spPr>
          <a:xfrm>
            <a:off x="10532591" y="5114929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(which I heartily recommend)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75260" y="6135868"/>
            <a:ext cx="2018501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" dirty="0" smtClean="0">
                <a:latin typeface="Baskerville Old Face" panose="02020602080505020303" pitchFamily="18" charset="0"/>
              </a:rPr>
              <a:t>“The ECG Made Easy”, John R. Hampton, Eighth Edition, Elsevier Ltd 2013, front cover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61667" y="6122636"/>
            <a:ext cx="267092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" dirty="0" smtClean="0">
                <a:latin typeface="Baskerville Old Face" panose="02020602080505020303" pitchFamily="18" charset="0"/>
              </a:rPr>
              <a:t>“The Only EKG Book You’ll Ever Need”,  Malcolm S. </a:t>
            </a:r>
            <a:r>
              <a:rPr lang="en-GB" sz="400" dirty="0" err="1" smtClean="0">
                <a:latin typeface="Baskerville Old Face" panose="02020602080505020303" pitchFamily="18" charset="0"/>
              </a:rPr>
              <a:t>Thaler</a:t>
            </a:r>
            <a:r>
              <a:rPr lang="en-GB" sz="400" dirty="0" smtClean="0">
                <a:latin typeface="Baskerville Old Face" panose="02020602080505020303" pitchFamily="18" charset="0"/>
              </a:rPr>
              <a:t>, Eighth Edition, Wolters Kluwer Health, 2014, front cover</a:t>
            </a:r>
          </a:p>
        </p:txBody>
      </p:sp>
    </p:spTree>
    <p:extLst>
      <p:ext uri="{BB962C8B-B14F-4D97-AF65-F5344CB8AC3E}">
        <p14:creationId xmlns:p14="http://schemas.microsoft.com/office/powerpoint/2010/main" val="302892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3D3E380-02F8-4D79-9D75-CA92AB28A6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" r="12198" b="8500"/>
          <a:stretch/>
        </p:blipFill>
        <p:spPr>
          <a:xfrm>
            <a:off x="2145030" y="115574"/>
            <a:ext cx="7966711" cy="66268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FB8BB44-DB2D-444F-8ABF-1BA684FCAC5E}"/>
              </a:ext>
            </a:extLst>
          </p:cNvPr>
          <p:cNvSpPr txBox="1"/>
          <p:nvPr/>
        </p:nvSpPr>
        <p:spPr>
          <a:xfrm>
            <a:off x="6222456" y="5837734"/>
            <a:ext cx="10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transition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point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B9254FEF-9127-4A74-9BD9-6CDBE5BA2B33}"/>
              </a:ext>
            </a:extLst>
          </p:cNvPr>
          <p:cNvCxnSpPr>
            <a:cxnSpLocks/>
          </p:cNvCxnSpPr>
          <p:nvPr/>
        </p:nvCxnSpPr>
        <p:spPr>
          <a:xfrm flipV="1">
            <a:off x="2664715" y="5228844"/>
            <a:ext cx="5532120" cy="3200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DB3542B-B874-45DE-AED3-3DEA2F4188FB}"/>
              </a:ext>
            </a:extLst>
          </p:cNvPr>
          <p:cNvSpPr txBox="1"/>
          <p:nvPr/>
        </p:nvSpPr>
        <p:spPr>
          <a:xfrm rot="21357686">
            <a:off x="3756992" y="4913655"/>
            <a:ext cx="2146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R-wave progression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03521" y="115574"/>
            <a:ext cx="1875835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" dirty="0" smtClean="0">
                <a:latin typeface="Baskerville Old Face" panose="02020602080505020303" pitchFamily="18" charset="0"/>
              </a:rPr>
              <a:t>“The ECG Made Easy”, John . Hampton, Eighth Edition, Elsevier Ltd 2013, </a:t>
            </a:r>
            <a:r>
              <a:rPr lang="en-GB" sz="400" dirty="0" err="1" smtClean="0">
                <a:latin typeface="Baskerville Old Face" panose="02020602080505020303" pitchFamily="18" charset="0"/>
              </a:rPr>
              <a:t>pg</a:t>
            </a:r>
            <a:r>
              <a:rPr lang="en-GB" sz="400" dirty="0" smtClean="0">
                <a:latin typeface="Baskerville Old Face" panose="02020602080505020303" pitchFamily="18" charset="0"/>
              </a:rPr>
              <a:t> 12</a:t>
            </a:r>
          </a:p>
        </p:txBody>
      </p:sp>
    </p:spTree>
    <p:extLst>
      <p:ext uri="{BB962C8B-B14F-4D97-AF65-F5344CB8AC3E}">
        <p14:creationId xmlns:p14="http://schemas.microsoft.com/office/powerpoint/2010/main" val="361090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C60630-5D8D-4723-BF70-6852DCF45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120" y="2766221"/>
            <a:ext cx="5699760" cy="1325563"/>
          </a:xfrm>
        </p:spPr>
        <p:txBody>
          <a:bodyPr>
            <a:noAutofit/>
          </a:bodyPr>
          <a:lstStyle/>
          <a:p>
            <a:r>
              <a:rPr lang="en-GB" sz="9600" dirty="0"/>
              <a:t>Limb leads</a:t>
            </a:r>
          </a:p>
        </p:txBody>
      </p:sp>
    </p:spTree>
    <p:extLst>
      <p:ext uri="{BB962C8B-B14F-4D97-AF65-F5344CB8AC3E}">
        <p14:creationId xmlns:p14="http://schemas.microsoft.com/office/powerpoint/2010/main" val="90628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2ED8DF-73E2-4C7D-AD14-F34CEEF7F2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606"/>
          <a:stretch/>
        </p:blipFill>
        <p:spPr>
          <a:xfrm>
            <a:off x="1308255" y="376680"/>
            <a:ext cx="9575489" cy="627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ADCE9A3-6649-43EC-B2C6-ABBD128A5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7212" y="1684758"/>
            <a:ext cx="1298561" cy="499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D21A991-C60B-4F81-99F7-593EEB2DD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7212" y="3926236"/>
            <a:ext cx="1316851" cy="4938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80291641-B06D-4FA2-BD71-DD022686FE8F}"/>
              </a:ext>
            </a:extLst>
          </p:cNvPr>
          <p:cNvSpPr/>
          <p:nvPr/>
        </p:nvSpPr>
        <p:spPr>
          <a:xfrm>
            <a:off x="8678493" y="5955890"/>
            <a:ext cx="435406" cy="40011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48C5FBA-01F4-4262-8CA4-A749B8013274}"/>
              </a:ext>
            </a:extLst>
          </p:cNvPr>
          <p:cNvSpPr txBox="1"/>
          <p:nvPr/>
        </p:nvSpPr>
        <p:spPr>
          <a:xfrm>
            <a:off x="9266962" y="5960417"/>
            <a:ext cx="744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Earth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19BA1673-A039-4C6D-8B4B-997323874985}"/>
              </a:ext>
            </a:extLst>
          </p:cNvPr>
          <p:cNvSpPr/>
          <p:nvPr/>
        </p:nvSpPr>
        <p:spPr>
          <a:xfrm>
            <a:off x="3497127" y="5173242"/>
            <a:ext cx="326727" cy="33520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46216" y="6489823"/>
            <a:ext cx="128112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" dirty="0">
                <a:latin typeface="Baskerville Old Face" panose="02020602080505020303" pitchFamily="18" charset="0"/>
              </a:rPr>
              <a:t>https://www.pinterest.com/pin/268879040231161313/</a:t>
            </a:r>
            <a:endParaRPr lang="en-GB" sz="400" dirty="0" smtClean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9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E29162D-17EF-406E-9E80-0FA27BE434DA}"/>
              </a:ext>
            </a:extLst>
          </p:cNvPr>
          <p:cNvSpPr txBox="1"/>
          <p:nvPr/>
        </p:nvSpPr>
        <p:spPr>
          <a:xfrm>
            <a:off x="2271714" y="5146251"/>
            <a:ext cx="1545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Limb leads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907C01E-3C56-47BD-A2A7-59C56D1BFA0E}"/>
              </a:ext>
            </a:extLst>
          </p:cNvPr>
          <p:cNvSpPr txBox="1"/>
          <p:nvPr/>
        </p:nvSpPr>
        <p:spPr>
          <a:xfrm>
            <a:off x="8442960" y="5146250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Chest leads</a:t>
            </a:r>
          </a:p>
        </p:txBody>
      </p:sp>
      <p:pic>
        <p:nvPicPr>
          <p:cNvPr id="1026" name="Picture 2" descr="Normal 12-lead EC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8362"/>
          <a:stretch/>
        </p:blipFill>
        <p:spPr bwMode="auto">
          <a:xfrm>
            <a:off x="24040" y="1242647"/>
            <a:ext cx="12144514" cy="331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64123" y="1078523"/>
            <a:ext cx="5697415" cy="368104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6096297" y="1078523"/>
            <a:ext cx="5901501" cy="36810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0430119" y="4404919"/>
            <a:ext cx="1404552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" dirty="0"/>
              <a:t>http://www.imperialendo.co.uk/Newskills/ecg/index.html</a:t>
            </a:r>
          </a:p>
        </p:txBody>
      </p:sp>
    </p:spTree>
    <p:extLst>
      <p:ext uri="{BB962C8B-B14F-4D97-AF65-F5344CB8AC3E}">
        <p14:creationId xmlns:p14="http://schemas.microsoft.com/office/powerpoint/2010/main" val="266807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60A3A5-C978-42A9-8C7F-4A14B4AB5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48" t="20194" r="3555" b="28531"/>
          <a:stretch/>
        </p:blipFill>
        <p:spPr>
          <a:xfrm>
            <a:off x="1209675" y="182373"/>
            <a:ext cx="9977438" cy="64932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22023" y="6519216"/>
            <a:ext cx="126509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" dirty="0">
                <a:latin typeface="Baskerville Old Face" panose="02020602080505020303" pitchFamily="18" charset="0"/>
              </a:rPr>
              <a:t>https://en.wikipedia.org/wiki/Einthoven%27s_triangle</a:t>
            </a:r>
            <a:endParaRPr lang="en-GB" sz="400" dirty="0" smtClean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52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3376843-A357-4A46-BED9-896FDA6073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1" t="16500" r="19044" b="6167"/>
          <a:stretch/>
        </p:blipFill>
        <p:spPr>
          <a:xfrm>
            <a:off x="998221" y="128208"/>
            <a:ext cx="6103620" cy="66015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48B9793-87E9-4321-A088-5404E54A0023}"/>
              </a:ext>
            </a:extLst>
          </p:cNvPr>
          <p:cNvSpPr txBox="1"/>
          <p:nvPr/>
        </p:nvSpPr>
        <p:spPr>
          <a:xfrm>
            <a:off x="7360919" y="2143922"/>
            <a:ext cx="41605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kerville Old Face" panose="020206020805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aVR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 visualises the right atrium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kerville Old Face" panose="020206020805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kerville Old Face" panose="020206020805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kerville Old Face" panose="020206020805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kerville Old Face" panose="02020602080505020303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2688E12-C54D-4AA7-8AAA-376DFA0DF285}"/>
              </a:ext>
            </a:extLst>
          </p:cNvPr>
          <p:cNvSpPr txBox="1"/>
          <p:nvPr/>
        </p:nvSpPr>
        <p:spPr>
          <a:xfrm>
            <a:off x="3647518" y="217169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Head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74E8EE9-2047-48E6-94EC-29C06322956D}"/>
              </a:ext>
            </a:extLst>
          </p:cNvPr>
          <p:cNvSpPr txBox="1"/>
          <p:nvPr/>
        </p:nvSpPr>
        <p:spPr>
          <a:xfrm>
            <a:off x="3816795" y="6206572"/>
            <a:ext cx="797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Feet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80276DD-2181-4729-ADB3-64D6B9A91038}"/>
              </a:ext>
            </a:extLst>
          </p:cNvPr>
          <p:cNvSpPr txBox="1"/>
          <p:nvPr/>
        </p:nvSpPr>
        <p:spPr>
          <a:xfrm>
            <a:off x="518160" y="1036320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215DFF-AAFB-418B-80FB-772E489F7D65}"/>
              </a:ext>
            </a:extLst>
          </p:cNvPr>
          <p:cNvSpPr txBox="1"/>
          <p:nvPr/>
        </p:nvSpPr>
        <p:spPr>
          <a:xfrm>
            <a:off x="6385560" y="1036320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L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AFB35E50-26FD-4A67-BE18-2F33C10C34F3}"/>
              </a:ext>
            </a:extLst>
          </p:cNvPr>
          <p:cNvSpPr/>
          <p:nvPr/>
        </p:nvSpPr>
        <p:spPr>
          <a:xfrm>
            <a:off x="984220" y="128208"/>
            <a:ext cx="1486562" cy="2764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BCD5BC1-2CA0-448B-856F-37CA376EB245}"/>
              </a:ext>
            </a:extLst>
          </p:cNvPr>
          <p:cNvSpPr txBox="1"/>
          <p:nvPr/>
        </p:nvSpPr>
        <p:spPr>
          <a:xfrm>
            <a:off x="7360919" y="5252465"/>
            <a:ext cx="39478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I, II and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aVL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: the left lateral border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5CEDFEE-44AB-432E-B3C9-39309C6AEFD3}"/>
              </a:ext>
            </a:extLst>
          </p:cNvPr>
          <p:cNvSpPr txBox="1"/>
          <p:nvPr/>
        </p:nvSpPr>
        <p:spPr>
          <a:xfrm>
            <a:off x="7360919" y="3961683"/>
            <a:ext cx="416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II, III and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aVF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: the inferior heart border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8738CF7-AA17-4978-8C03-3D6C728C2812}"/>
              </a:ext>
            </a:extLst>
          </p:cNvPr>
          <p:cNvSpPr txBox="1"/>
          <p:nvPr/>
        </p:nvSpPr>
        <p:spPr>
          <a:xfrm>
            <a:off x="7404738" y="614182"/>
            <a:ext cx="44991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The limb leads visualise the heart in a coronal/top-bottom plane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kerville Old Face" panose="02020602080505020303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A96C4F2-BEBA-449E-ABF6-48E8CCF3B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20" y="3220278"/>
            <a:ext cx="4502180" cy="314076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945A8E9F-ACDB-4BE9-9BAF-8F6529446028}"/>
              </a:ext>
            </a:extLst>
          </p:cNvPr>
          <p:cNvSpPr/>
          <p:nvPr/>
        </p:nvSpPr>
        <p:spPr>
          <a:xfrm>
            <a:off x="3816796" y="0"/>
            <a:ext cx="3299046" cy="59607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92344" y="6571765"/>
            <a:ext cx="1909497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" dirty="0" smtClean="0">
                <a:latin typeface="Baskerville Old Face" panose="02020602080505020303" pitchFamily="18" charset="0"/>
              </a:rPr>
              <a:t>“The ECG Made Easy”, John R. Hampton, Eighth Edition, Elsevier Ltd 2013, </a:t>
            </a:r>
            <a:r>
              <a:rPr lang="en-GB" sz="400" dirty="0" err="1" smtClean="0">
                <a:latin typeface="Baskerville Old Face" panose="02020602080505020303" pitchFamily="18" charset="0"/>
              </a:rPr>
              <a:t>pg</a:t>
            </a:r>
            <a:r>
              <a:rPr lang="en-GB" sz="400" dirty="0" smtClean="0">
                <a:latin typeface="Baskerville Old Face" panose="02020602080505020303" pitchFamily="18" charset="0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81608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4" grpId="1" animBg="1"/>
      <p:bldP spid="11" grpId="0"/>
      <p:bldP spid="12" grpId="0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B21C7D7-D07D-4551-AACF-E8368002BF60}"/>
              </a:ext>
            </a:extLst>
          </p:cNvPr>
          <p:cNvCxnSpPr/>
          <p:nvPr/>
        </p:nvCxnSpPr>
        <p:spPr>
          <a:xfrm>
            <a:off x="5669280" y="3429000"/>
            <a:ext cx="0" cy="20002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3CA7A5F-6B33-4BB5-935D-6E10A0ACB758}"/>
              </a:ext>
            </a:extLst>
          </p:cNvPr>
          <p:cNvSpPr txBox="1"/>
          <p:nvPr/>
        </p:nvSpPr>
        <p:spPr>
          <a:xfrm>
            <a:off x="5233906" y="5460923"/>
            <a:ext cx="87075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aVF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kerville Old Face" panose="020206020805050203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F = feet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97C20417-1D12-413E-B5C5-695160026A61}"/>
              </a:ext>
            </a:extLst>
          </p:cNvPr>
          <p:cNvCxnSpPr/>
          <p:nvPr/>
        </p:nvCxnSpPr>
        <p:spPr>
          <a:xfrm flipV="1">
            <a:off x="5669282" y="2114549"/>
            <a:ext cx="1730937" cy="13144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AC6141F-5F53-445A-8386-B6F705868DD7}"/>
              </a:ext>
            </a:extLst>
          </p:cNvPr>
          <p:cNvSpPr txBox="1"/>
          <p:nvPr/>
        </p:nvSpPr>
        <p:spPr>
          <a:xfrm>
            <a:off x="7412710" y="1714443"/>
            <a:ext cx="83869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aVL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kerville Old Face" panose="020206020805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L = left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F7B486F-2D56-46C1-A2CB-474382EEA173}"/>
              </a:ext>
            </a:extLst>
          </p:cNvPr>
          <p:cNvSpPr txBox="1"/>
          <p:nvPr/>
        </p:nvSpPr>
        <p:spPr>
          <a:xfrm>
            <a:off x="10641331" y="1098889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6BA7633-1D06-4304-A5F7-D0EC8B6D613B}"/>
              </a:ext>
            </a:extLst>
          </p:cNvPr>
          <p:cNvSpPr txBox="1"/>
          <p:nvPr/>
        </p:nvSpPr>
        <p:spPr>
          <a:xfrm>
            <a:off x="815095" y="1098886"/>
            <a:ext cx="8386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R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531344C7-9287-4A20-89DA-654E2A35A13C}"/>
              </a:ext>
            </a:extLst>
          </p:cNvPr>
          <p:cNvCxnSpPr/>
          <p:nvPr/>
        </p:nvCxnSpPr>
        <p:spPr>
          <a:xfrm flipH="1" flipV="1">
            <a:off x="3873425" y="2114549"/>
            <a:ext cx="1795857" cy="13144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7F745DD-829B-491E-A218-431E1109C45A}"/>
              </a:ext>
            </a:extLst>
          </p:cNvPr>
          <p:cNvSpPr txBox="1"/>
          <p:nvPr/>
        </p:nvSpPr>
        <p:spPr>
          <a:xfrm>
            <a:off x="2921929" y="1777307"/>
            <a:ext cx="97334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aVR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kerville Old Face" panose="020206020805050203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R = right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C74B278-6499-469E-8352-657BC638EA3C}"/>
              </a:ext>
            </a:extLst>
          </p:cNvPr>
          <p:cNvSpPr txBox="1"/>
          <p:nvPr/>
        </p:nvSpPr>
        <p:spPr>
          <a:xfrm>
            <a:off x="5281522" y="2659862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120˚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2067AFC-F744-450A-8EED-91295BBC1962}"/>
              </a:ext>
            </a:extLst>
          </p:cNvPr>
          <p:cNvSpPr txBox="1"/>
          <p:nvPr/>
        </p:nvSpPr>
        <p:spPr>
          <a:xfrm>
            <a:off x="6192835" y="302606"/>
            <a:ext cx="1207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Head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B38F6AF-2926-4F55-8079-A04BE1DB211E}"/>
              </a:ext>
            </a:extLst>
          </p:cNvPr>
          <p:cNvSpPr txBox="1"/>
          <p:nvPr/>
        </p:nvSpPr>
        <p:spPr>
          <a:xfrm>
            <a:off x="6327769" y="6080763"/>
            <a:ext cx="973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Feet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="" xmlns:a16="http://schemas.microsoft.com/office/drawing/2014/main" id="{6A34A340-E5E4-4BCC-A9A6-1BDC5F48C66C}"/>
              </a:ext>
            </a:extLst>
          </p:cNvPr>
          <p:cNvSpPr/>
          <p:nvPr/>
        </p:nvSpPr>
        <p:spPr>
          <a:xfrm rot="18081770">
            <a:off x="5241955" y="3002141"/>
            <a:ext cx="698261" cy="624327"/>
          </a:xfrm>
          <a:prstGeom prst="triangle">
            <a:avLst>
              <a:gd name="adj" fmla="val 4662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97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9" grpId="0"/>
      <p:bldP spid="30" grpId="0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4CA0C59F-0046-4D02-985F-B0CD7A1E2D47}"/>
              </a:ext>
            </a:extLst>
          </p:cNvPr>
          <p:cNvCxnSpPr>
            <a:cxnSpLocks/>
          </p:cNvCxnSpPr>
          <p:nvPr/>
        </p:nvCxnSpPr>
        <p:spPr>
          <a:xfrm>
            <a:off x="5669280" y="3429000"/>
            <a:ext cx="25946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81507FF-FADB-4CA9-A92A-105B0CCE2082}"/>
              </a:ext>
            </a:extLst>
          </p:cNvPr>
          <p:cNvSpPr txBox="1"/>
          <p:nvPr/>
        </p:nvSpPr>
        <p:spPr>
          <a:xfrm>
            <a:off x="8335049" y="3167389"/>
            <a:ext cx="314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923D776B-E4D2-490F-9E2E-6736DE6629D0}"/>
              </a:ext>
            </a:extLst>
          </p:cNvPr>
          <p:cNvCxnSpPr/>
          <p:nvPr/>
        </p:nvCxnSpPr>
        <p:spPr>
          <a:xfrm>
            <a:off x="5669280" y="3429000"/>
            <a:ext cx="1508760" cy="20002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9313C0B-5EEC-4366-B2FB-5AAD6502FF60}"/>
              </a:ext>
            </a:extLst>
          </p:cNvPr>
          <p:cNvSpPr txBox="1"/>
          <p:nvPr/>
        </p:nvSpPr>
        <p:spPr>
          <a:xfrm>
            <a:off x="7178040" y="5337809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II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C8FD0461-0570-43DC-BAAC-C36E099ECA77}"/>
              </a:ext>
            </a:extLst>
          </p:cNvPr>
          <p:cNvCxnSpPr/>
          <p:nvPr/>
        </p:nvCxnSpPr>
        <p:spPr>
          <a:xfrm flipH="1">
            <a:off x="4331970" y="3429000"/>
            <a:ext cx="1337311" cy="20002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4110941-3526-4B23-A9C8-A920761CDA1F}"/>
              </a:ext>
            </a:extLst>
          </p:cNvPr>
          <p:cNvSpPr txBox="1"/>
          <p:nvPr/>
        </p:nvSpPr>
        <p:spPr>
          <a:xfrm>
            <a:off x="3873421" y="5429249"/>
            <a:ext cx="574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III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B21C7D7-D07D-4551-AACF-E8368002BF60}"/>
              </a:ext>
            </a:extLst>
          </p:cNvPr>
          <p:cNvCxnSpPr/>
          <p:nvPr/>
        </p:nvCxnSpPr>
        <p:spPr>
          <a:xfrm>
            <a:off x="5669280" y="3429000"/>
            <a:ext cx="0" cy="20002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3CA7A5F-6B33-4BB5-935D-6E10A0ACB758}"/>
              </a:ext>
            </a:extLst>
          </p:cNvPr>
          <p:cNvSpPr txBox="1"/>
          <p:nvPr/>
        </p:nvSpPr>
        <p:spPr>
          <a:xfrm>
            <a:off x="5233906" y="5460923"/>
            <a:ext cx="87075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aVF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kerville Old Face" panose="020206020805050203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F = feet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97C20417-1D12-413E-B5C5-695160026A61}"/>
              </a:ext>
            </a:extLst>
          </p:cNvPr>
          <p:cNvCxnSpPr/>
          <p:nvPr/>
        </p:nvCxnSpPr>
        <p:spPr>
          <a:xfrm flipV="1">
            <a:off x="5669282" y="2114549"/>
            <a:ext cx="1730937" cy="13144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AC6141F-5F53-445A-8386-B6F705868DD7}"/>
              </a:ext>
            </a:extLst>
          </p:cNvPr>
          <p:cNvSpPr txBox="1"/>
          <p:nvPr/>
        </p:nvSpPr>
        <p:spPr>
          <a:xfrm>
            <a:off x="7412710" y="1714443"/>
            <a:ext cx="83869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aVL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kerville Old Face" panose="020206020805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L = left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F7B486F-2D56-46C1-A2CB-474382EEA173}"/>
              </a:ext>
            </a:extLst>
          </p:cNvPr>
          <p:cNvSpPr txBox="1"/>
          <p:nvPr/>
        </p:nvSpPr>
        <p:spPr>
          <a:xfrm>
            <a:off x="10641331" y="1098889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6BA7633-1D06-4304-A5F7-D0EC8B6D613B}"/>
              </a:ext>
            </a:extLst>
          </p:cNvPr>
          <p:cNvSpPr txBox="1"/>
          <p:nvPr/>
        </p:nvSpPr>
        <p:spPr>
          <a:xfrm>
            <a:off x="815095" y="1098886"/>
            <a:ext cx="8386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99EF68DF-9A6A-47F3-A76C-DF214476DA5B}"/>
              </a:ext>
            </a:extLst>
          </p:cNvPr>
          <p:cNvSpPr/>
          <p:nvPr/>
        </p:nvSpPr>
        <p:spPr>
          <a:xfrm rot="19358542">
            <a:off x="5761358" y="3276109"/>
            <a:ext cx="426721" cy="4228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531344C7-9287-4A20-89DA-654E2A35A13C}"/>
              </a:ext>
            </a:extLst>
          </p:cNvPr>
          <p:cNvCxnSpPr/>
          <p:nvPr/>
        </p:nvCxnSpPr>
        <p:spPr>
          <a:xfrm flipH="1" flipV="1">
            <a:off x="3873425" y="2114549"/>
            <a:ext cx="1795857" cy="13144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7F745DD-829B-491E-A218-431E1109C45A}"/>
              </a:ext>
            </a:extLst>
          </p:cNvPr>
          <p:cNvSpPr txBox="1"/>
          <p:nvPr/>
        </p:nvSpPr>
        <p:spPr>
          <a:xfrm>
            <a:off x="2921929" y="1777307"/>
            <a:ext cx="97334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aVR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kerville Old Face" panose="020206020805050203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R = right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C74B278-6499-469E-8352-657BC638EA3C}"/>
              </a:ext>
            </a:extLst>
          </p:cNvPr>
          <p:cNvSpPr txBox="1"/>
          <p:nvPr/>
        </p:nvSpPr>
        <p:spPr>
          <a:xfrm>
            <a:off x="5281522" y="2659862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120˚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2067AFC-F744-450A-8EED-91295BBC1962}"/>
              </a:ext>
            </a:extLst>
          </p:cNvPr>
          <p:cNvSpPr txBox="1"/>
          <p:nvPr/>
        </p:nvSpPr>
        <p:spPr>
          <a:xfrm>
            <a:off x="6192835" y="302606"/>
            <a:ext cx="1207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Head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B38F6AF-2926-4F55-8079-A04BE1DB211E}"/>
              </a:ext>
            </a:extLst>
          </p:cNvPr>
          <p:cNvSpPr txBox="1"/>
          <p:nvPr/>
        </p:nvSpPr>
        <p:spPr>
          <a:xfrm>
            <a:off x="6327769" y="6080763"/>
            <a:ext cx="973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Feet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D21C4CB-936D-4395-8CF2-2FE8FC4E4FAD}"/>
              </a:ext>
            </a:extLst>
          </p:cNvPr>
          <p:cNvSpPr txBox="1"/>
          <p:nvPr/>
        </p:nvSpPr>
        <p:spPr>
          <a:xfrm>
            <a:off x="5140451" y="4030552"/>
            <a:ext cx="639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30˚</a:t>
            </a:r>
          </a:p>
        </p:txBody>
      </p:sp>
    </p:spTree>
    <p:extLst>
      <p:ext uri="{BB962C8B-B14F-4D97-AF65-F5344CB8AC3E}">
        <p14:creationId xmlns:p14="http://schemas.microsoft.com/office/powerpoint/2010/main" val="238460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4" grpId="0"/>
      <p:bldP spid="24" grpId="0" animBg="1"/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BBC76F1-C7D6-48BE-86BF-E3FA3B6FE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478" y="131930"/>
            <a:ext cx="7589044" cy="65941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04695" y="6572181"/>
            <a:ext cx="2085827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" dirty="0">
                <a:latin typeface="Baskerville Old Face" panose="02020602080505020303" pitchFamily="18" charset="0"/>
              </a:rPr>
              <a:t>https://www.sciencedirect.com/topics/nursing-and-health-professions/electrocardiographic-lead</a:t>
            </a:r>
            <a:endParaRPr lang="en-GB" sz="400" dirty="0" smtClean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5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19B7816-54A0-4112-B0C8-9E249F3BA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999650"/>
            <a:ext cx="5119463" cy="5538839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="" xmlns:a16="http://schemas.microsoft.com/office/drawing/2014/main" id="{7F53946E-DAD4-4D01-BE95-2DFFDDB6F5F5}"/>
              </a:ext>
            </a:extLst>
          </p:cNvPr>
          <p:cNvSpPr/>
          <p:nvPr/>
        </p:nvSpPr>
        <p:spPr>
          <a:xfrm rot="19560629">
            <a:off x="1869307" y="2137411"/>
            <a:ext cx="315091" cy="258318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FB3FCCC-78B6-47BF-BEE0-AA2E68DE4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149" y="999651"/>
            <a:ext cx="6905851" cy="5538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03B82EE-55B2-4894-BDAF-F27A8715E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577" y="1761651"/>
            <a:ext cx="1579001" cy="2206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CE4132B-4593-41B6-8453-085969D4D8AC}"/>
              </a:ext>
            </a:extLst>
          </p:cNvPr>
          <p:cNvSpPr txBox="1"/>
          <p:nvPr/>
        </p:nvSpPr>
        <p:spPr>
          <a:xfrm>
            <a:off x="4112671" y="134103"/>
            <a:ext cx="2635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Cardiac axis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9968" y="6363061"/>
            <a:ext cx="1909497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" dirty="0" smtClean="0">
                <a:latin typeface="Baskerville Old Face" panose="02020602080505020303" pitchFamily="18" charset="0"/>
              </a:rPr>
              <a:t>“The ECG Made Easy”, John R. Hampton, Eighth Edition, Elsevier Ltd 2013, </a:t>
            </a:r>
            <a:r>
              <a:rPr lang="en-GB" sz="400" dirty="0" err="1" smtClean="0">
                <a:latin typeface="Baskerville Old Face" panose="02020602080505020303" pitchFamily="18" charset="0"/>
              </a:rPr>
              <a:t>pg</a:t>
            </a:r>
            <a:r>
              <a:rPr lang="en-GB" sz="400" dirty="0" smtClean="0">
                <a:latin typeface="Baskerville Old Face" panose="02020602080505020303" pitchFamily="18" charset="0"/>
              </a:rPr>
              <a:t> 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04432" y="6363061"/>
            <a:ext cx="258756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" dirty="0" smtClean="0">
                <a:latin typeface="Baskerville Old Face" panose="02020602080505020303" pitchFamily="18" charset="0"/>
              </a:rPr>
              <a:t>“The Only EKG Book You’ll Ever Need”,  Malcolm S. </a:t>
            </a:r>
            <a:r>
              <a:rPr lang="en-GB" sz="400" dirty="0" err="1" smtClean="0">
                <a:latin typeface="Baskerville Old Face" panose="02020602080505020303" pitchFamily="18" charset="0"/>
              </a:rPr>
              <a:t>Thaler</a:t>
            </a:r>
            <a:r>
              <a:rPr lang="en-GB" sz="400" dirty="0" smtClean="0">
                <a:latin typeface="Baskerville Old Face" panose="02020602080505020303" pitchFamily="18" charset="0"/>
              </a:rPr>
              <a:t>, Eighth Edition, Wolters Kluwer Health, 2014, </a:t>
            </a:r>
            <a:r>
              <a:rPr lang="en-GB" sz="400" dirty="0" err="1" smtClean="0">
                <a:latin typeface="Baskerville Old Face" panose="02020602080505020303" pitchFamily="18" charset="0"/>
              </a:rPr>
              <a:t>pg</a:t>
            </a:r>
            <a:r>
              <a:rPr lang="en-GB" sz="400" dirty="0" smtClean="0">
                <a:latin typeface="Baskerville Old Face" panose="02020602080505020303" pitchFamily="18" charset="0"/>
              </a:rPr>
              <a:t> 188</a:t>
            </a:r>
          </a:p>
        </p:txBody>
      </p:sp>
    </p:spTree>
    <p:extLst>
      <p:ext uri="{BB962C8B-B14F-4D97-AF65-F5344CB8AC3E}">
        <p14:creationId xmlns:p14="http://schemas.microsoft.com/office/powerpoint/2010/main" val="333742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C22A8C-F652-40D1-BA64-133B6B254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07" y="0"/>
            <a:ext cx="11634788" cy="685799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3200" dirty="0">
                <a:latin typeface="Baskerville Old Face" panose="02020602080505020303" pitchFamily="18" charset="0"/>
              </a:rPr>
              <a:t>Lecture 1: why </a:t>
            </a:r>
            <a:r>
              <a:rPr lang="en-GB" sz="3200" i="1" dirty="0">
                <a:latin typeface="Baskerville Old Face" panose="02020602080505020303" pitchFamily="18" charset="0"/>
              </a:rPr>
              <a:t>do</a:t>
            </a:r>
            <a:r>
              <a:rPr lang="en-GB" sz="3200" dirty="0">
                <a:latin typeface="Baskerville Old Face" panose="02020602080505020303" pitchFamily="18" charset="0"/>
              </a:rPr>
              <a:t> ECGs look like they do? part 1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200" dirty="0">
                <a:latin typeface="Baskerville Old Face" panose="02020602080505020303" pitchFamily="18" charset="0"/>
              </a:rPr>
              <a:t>2: why </a:t>
            </a:r>
            <a:r>
              <a:rPr lang="en-GB" sz="3200" i="1" dirty="0">
                <a:latin typeface="Baskerville Old Face" panose="02020602080505020303" pitchFamily="18" charset="0"/>
              </a:rPr>
              <a:t>do</a:t>
            </a:r>
            <a:r>
              <a:rPr lang="en-GB" sz="3200" dirty="0">
                <a:latin typeface="Baskerville Old Face" panose="02020602080505020303" pitchFamily="18" charset="0"/>
              </a:rPr>
              <a:t> ECGs look like </a:t>
            </a:r>
            <a:r>
              <a:rPr lang="en-GB" sz="3200" dirty="0"/>
              <a:t>they</a:t>
            </a:r>
            <a:r>
              <a:rPr lang="en-GB" sz="3200" dirty="0">
                <a:latin typeface="Baskerville Old Face" panose="02020602080505020303" pitchFamily="18" charset="0"/>
              </a:rPr>
              <a:t> do? part 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200" dirty="0">
                <a:latin typeface="Baskerville Old Face" panose="02020602080505020303" pitchFamily="18" charset="0"/>
              </a:rPr>
              <a:t>3: heart block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200" dirty="0">
                <a:latin typeface="Baskerville Old Face" panose="02020602080505020303" pitchFamily="18" charset="0"/>
              </a:rPr>
              <a:t>4: hypertrophy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200" dirty="0">
                <a:latin typeface="Baskerville Old Face" panose="02020602080505020303" pitchFamily="18" charset="0"/>
              </a:rPr>
              <a:t>5: arrhythmias, part 1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200" dirty="0">
                <a:latin typeface="Baskerville Old Face" panose="02020602080505020303" pitchFamily="18" charset="0"/>
              </a:rPr>
              <a:t>6: arrythmias, part 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200" dirty="0">
                <a:latin typeface="Baskerville Old Face" panose="02020602080505020303" pitchFamily="18" charset="0"/>
              </a:rPr>
              <a:t>7: </a:t>
            </a:r>
            <a:r>
              <a:rPr lang="en-GB" sz="3200" dirty="0" smtClean="0"/>
              <a:t>infarction</a:t>
            </a:r>
            <a:r>
              <a:rPr lang="en-GB" sz="3200" dirty="0" smtClean="0">
                <a:latin typeface="Baskerville Old Face" panose="02020602080505020303" pitchFamily="18" charset="0"/>
              </a:rPr>
              <a:t>, ischaemia and inflammation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200" dirty="0" smtClean="0">
                <a:latin typeface="Baskerville Old Face" panose="02020602080505020303" pitchFamily="18" charset="0"/>
              </a:rPr>
              <a:t>8</a:t>
            </a:r>
            <a:r>
              <a:rPr lang="en-GB" sz="3200" dirty="0">
                <a:latin typeface="Baskerville Old Face" panose="02020602080505020303" pitchFamily="18" charset="0"/>
              </a:rPr>
              <a:t>: </a:t>
            </a:r>
            <a:r>
              <a:rPr lang="en-GB" sz="3200" dirty="0" smtClean="0">
                <a:latin typeface="Baskerville Old Face" panose="02020602080505020303" pitchFamily="18" charset="0"/>
              </a:rPr>
              <a:t>wrapping it all up</a:t>
            </a:r>
            <a:endParaRPr lang="en-GB" sz="32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55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71E655B-A839-4EB3-8C58-FB00D7F66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96" y="159931"/>
            <a:ext cx="6045413" cy="6538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4DCBD89-9940-4B61-B91C-972F597A7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032" y="1270159"/>
            <a:ext cx="2147019" cy="30008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9212" y="6516949"/>
            <a:ext cx="1909497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" dirty="0" smtClean="0">
                <a:latin typeface="Baskerville Old Face" panose="02020602080505020303" pitchFamily="18" charset="0"/>
              </a:rPr>
              <a:t>“The ECG Made Easy”, John R. Hampton, Eighth Edition, Elsevier Ltd 2013, </a:t>
            </a:r>
            <a:r>
              <a:rPr lang="en-GB" sz="400" dirty="0" err="1" smtClean="0">
                <a:latin typeface="Baskerville Old Face" panose="02020602080505020303" pitchFamily="18" charset="0"/>
              </a:rPr>
              <a:t>pg</a:t>
            </a:r>
            <a:r>
              <a:rPr lang="en-GB" sz="400" dirty="0" smtClean="0">
                <a:latin typeface="Baskerville Old Face" panose="02020602080505020303" pitchFamily="18" charset="0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41833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"/>
            <a:ext cx="6313714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629" y="379412"/>
            <a:ext cx="6473371" cy="613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016678" y="6370652"/>
            <a:ext cx="1175322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" dirty="0">
                <a:latin typeface="Baskerville Old Face" panose="02020602080505020303" pitchFamily="18" charset="0"/>
              </a:rPr>
              <a:t>https://litfl.com/ecg-limb-lead-reversal-ecg-library/</a:t>
            </a:r>
            <a:endParaRPr lang="en-GB" sz="400" dirty="0" smtClean="0">
              <a:latin typeface="Baskerville Old Face" panose="020206020805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3307" y="6370652"/>
            <a:ext cx="1175322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" dirty="0">
                <a:latin typeface="Baskerville Old Face" panose="02020602080505020303" pitchFamily="18" charset="0"/>
              </a:rPr>
              <a:t>https://litfl.com/ecg-limb-lead-reversal-ecg-library/</a:t>
            </a:r>
            <a:endParaRPr lang="en-GB" sz="400" dirty="0" smtClean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82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612" y="136525"/>
            <a:ext cx="6000523" cy="657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7" y="136525"/>
            <a:ext cx="6102350" cy="660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2510" y="6563294"/>
            <a:ext cx="1909497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" dirty="0" smtClean="0">
                <a:latin typeface="Baskerville Old Face" panose="02020602080505020303" pitchFamily="18" charset="0"/>
              </a:rPr>
              <a:t>“The ECG Made Easy”, John R. Hampton, Eighth Edition, Elsevier Ltd 2013, </a:t>
            </a:r>
            <a:r>
              <a:rPr lang="en-GB" sz="400" dirty="0" err="1" smtClean="0">
                <a:latin typeface="Baskerville Old Face" panose="02020602080505020303" pitchFamily="18" charset="0"/>
              </a:rPr>
              <a:t>pg</a:t>
            </a:r>
            <a:r>
              <a:rPr lang="en-GB" sz="400" dirty="0" smtClean="0">
                <a:latin typeface="Baskerville Old Face" panose="02020602080505020303" pitchFamily="18" charset="0"/>
              </a:rPr>
              <a:t> 10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62813" y="6552907"/>
            <a:ext cx="1175322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" dirty="0">
                <a:latin typeface="Baskerville Old Face" panose="02020602080505020303" pitchFamily="18" charset="0"/>
              </a:rPr>
              <a:t>https://litfl.com/ecg-limb-lead-reversal-ecg-library/</a:t>
            </a:r>
            <a:endParaRPr lang="en-GB" sz="400" dirty="0" smtClean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68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1FB05C-BF7B-410C-BC9B-20BDA765C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55" y="1090814"/>
            <a:ext cx="11665689" cy="1325563"/>
          </a:xfrm>
        </p:spPr>
        <p:txBody>
          <a:bodyPr/>
          <a:lstStyle/>
          <a:p>
            <a:r>
              <a:rPr lang="en-GB" dirty="0"/>
              <a:t>So that’s why the QRS complexes look like they do!</a:t>
            </a:r>
            <a:br>
              <a:rPr lang="en-GB" dirty="0"/>
            </a:br>
            <a:r>
              <a:rPr lang="en-GB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85D33B8-6E7C-408C-B1B5-53E23FF60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3794066"/>
            <a:ext cx="11673840" cy="28200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000" dirty="0"/>
              <a:t>Any questions</a:t>
            </a:r>
            <a:r>
              <a:rPr lang="en-GB" sz="4000" dirty="0" smtClean="0"/>
              <a:t>?</a:t>
            </a:r>
          </a:p>
          <a:p>
            <a:pPr marL="0" indent="0" algn="ctr">
              <a:buNone/>
            </a:pPr>
            <a:endParaRPr lang="en-GB" sz="4000" dirty="0" smtClean="0"/>
          </a:p>
          <a:p>
            <a:pPr marL="0" indent="0" algn="ctr">
              <a:buNone/>
            </a:pPr>
            <a:r>
              <a:rPr lang="en-GB" sz="4000" dirty="0" smtClean="0"/>
              <a:t>Feedback please! </a:t>
            </a:r>
            <a:r>
              <a:rPr lang="en-GB" sz="4000" b="1" dirty="0" smtClean="0"/>
              <a:t>www.surveymonkey.co.uk/r/29Z3VF5</a:t>
            </a:r>
            <a:endParaRPr lang="en-GB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815DDBB-6195-4467-A212-EAA85AF496D0}"/>
              </a:ext>
            </a:extLst>
          </p:cNvPr>
          <p:cNvSpPr txBox="1"/>
          <p:nvPr/>
        </p:nvSpPr>
        <p:spPr>
          <a:xfrm>
            <a:off x="1598427" y="2044005"/>
            <a:ext cx="89951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chest leads: two factors (big bulky LV and septal fascicle)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kerville Old Face" panose="02020602080505020303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limb leads: learn the cardiac axis model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584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610639-9886-49DC-A4D2-34DA83DC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908" y="1808162"/>
            <a:ext cx="5310189" cy="949327"/>
          </a:xfrm>
        </p:spPr>
        <p:txBody>
          <a:bodyPr>
            <a:noAutofit/>
          </a:bodyPr>
          <a:lstStyle/>
          <a:p>
            <a:r>
              <a:rPr lang="en-GB" sz="9600" dirty="0"/>
              <a:t>Lecture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03C3C4-6DE2-497C-9D60-47AC3C303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614" y="3798889"/>
            <a:ext cx="11620501" cy="6032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6000" dirty="0"/>
              <a:t>Why </a:t>
            </a:r>
            <a:r>
              <a:rPr lang="en-GB" sz="6000" i="1" dirty="0"/>
              <a:t>do</a:t>
            </a:r>
            <a:r>
              <a:rPr lang="en-GB" sz="6000" dirty="0"/>
              <a:t> ECGs look like they do?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7114074-C7A8-42CF-8C73-0BB0E66E5BAF}"/>
              </a:ext>
            </a:extLst>
          </p:cNvPr>
          <p:cNvSpPr txBox="1"/>
          <p:nvPr/>
        </p:nvSpPr>
        <p:spPr>
          <a:xfrm>
            <a:off x="3524442" y="5126548"/>
            <a:ext cx="5195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Part 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1 – QRS complexes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kerville Old Face" panose="020206020805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8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9E9F09-0D94-487E-9B46-9EF4C2A995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00" r="63799" b="17500"/>
          <a:stretch/>
        </p:blipFill>
        <p:spPr>
          <a:xfrm>
            <a:off x="3214688" y="219616"/>
            <a:ext cx="5762624" cy="6418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3FEA240-E389-47B3-82D6-7B5B039F818A}"/>
              </a:ext>
            </a:extLst>
          </p:cNvPr>
          <p:cNvSpPr txBox="1"/>
          <p:nvPr/>
        </p:nvSpPr>
        <p:spPr>
          <a:xfrm>
            <a:off x="390526" y="2168398"/>
            <a:ext cx="237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P-wave: atrial depolarisation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0153388-67B1-4B0F-AB93-7EACE609E398}"/>
              </a:ext>
            </a:extLst>
          </p:cNvPr>
          <p:cNvSpPr txBox="1"/>
          <p:nvPr/>
        </p:nvSpPr>
        <p:spPr>
          <a:xfrm>
            <a:off x="9086853" y="728665"/>
            <a:ext cx="2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QRS complex: ventricular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de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polarisation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9CFCD19E-94D6-40AB-BB5D-419351DD4440}"/>
              </a:ext>
            </a:extLst>
          </p:cNvPr>
          <p:cNvCxnSpPr>
            <a:cxnSpLocks/>
          </p:cNvCxnSpPr>
          <p:nvPr/>
        </p:nvCxnSpPr>
        <p:spPr>
          <a:xfrm>
            <a:off x="2314575" y="2871789"/>
            <a:ext cx="2185988" cy="7429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15C436CD-7995-4FD8-B57B-A6775C2612C3}"/>
              </a:ext>
            </a:extLst>
          </p:cNvPr>
          <p:cNvCxnSpPr/>
          <p:nvPr/>
        </p:nvCxnSpPr>
        <p:spPr>
          <a:xfrm flipV="1">
            <a:off x="5972177" y="1171577"/>
            <a:ext cx="3114675" cy="15287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7EE2143-969D-4E3C-BDDF-2E742CA7FA8F}"/>
              </a:ext>
            </a:extLst>
          </p:cNvPr>
          <p:cNvSpPr txBox="1"/>
          <p:nvPr/>
        </p:nvSpPr>
        <p:spPr>
          <a:xfrm>
            <a:off x="9877428" y="2920100"/>
            <a:ext cx="2128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T-wave: ventricular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polarisation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B9203144-4B9D-4EF9-9C27-C1268FD0C167}"/>
              </a:ext>
            </a:extLst>
          </p:cNvPr>
          <p:cNvCxnSpPr>
            <a:endCxn id="17" idx="1"/>
          </p:cNvCxnSpPr>
          <p:nvPr/>
        </p:nvCxnSpPr>
        <p:spPr>
          <a:xfrm flipV="1">
            <a:off x="7986713" y="3243266"/>
            <a:ext cx="1890715" cy="3714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279947" y="6484496"/>
            <a:ext cx="1806905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" dirty="0">
                <a:latin typeface="Baskerville Old Face" panose="02020602080505020303" pitchFamily="18" charset="0"/>
              </a:rPr>
              <a:t>https://www.karingalvet.com.au/our-services/diagnostic-care/electrocardiography/</a:t>
            </a:r>
            <a:endParaRPr lang="en-GB" sz="400" dirty="0" smtClean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70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A5E9F2E-B8FB-465F-A5A8-C3060D7C1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2" y="213742"/>
            <a:ext cx="11882479" cy="64305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12242" y="6490373"/>
            <a:ext cx="2291012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" dirty="0">
                <a:latin typeface="Baskerville Old Face" panose="02020602080505020303" pitchFamily="18" charset="0"/>
              </a:rPr>
              <a:t>https://www.researchgate.net/figure/Repeat-12-lead-EKG-showing-normal-sinus-rhythm_fig2_322504203</a:t>
            </a:r>
            <a:endParaRPr lang="en-GB" sz="400" dirty="0" smtClean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33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" y="100263"/>
            <a:ext cx="6049962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94355" y="3287144"/>
            <a:ext cx="136447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" dirty="0">
                <a:latin typeface="Baskerville Old Face" panose="02020602080505020303" pitchFamily="18" charset="0"/>
              </a:rPr>
              <a:t>https://codeoneapp.com/2018/07/11/unipolar-bipolar-ecg/</a:t>
            </a:r>
            <a:endParaRPr lang="en-GB" sz="4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/>
          <a:stretch/>
        </p:blipFill>
        <p:spPr bwMode="auto">
          <a:xfrm>
            <a:off x="6268453" y="3043990"/>
            <a:ext cx="5594684" cy="360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575605" y="6499074"/>
            <a:ext cx="1287532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" dirty="0">
                <a:latin typeface="Baskerville Old Face" panose="02020602080505020303" pitchFamily="18" charset="0"/>
              </a:rPr>
              <a:t>https://www.wikidoc.org/index.php/File:NormalSR.jpg</a:t>
            </a:r>
            <a:endParaRPr lang="en-GB" sz="400" dirty="0" smtClean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80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="" xmlns:a16="http://schemas.microsoft.com/office/drawing/2014/main" id="{9559FF9D-1834-4F78-A9D1-87B21BC77DFA}"/>
              </a:ext>
            </a:extLst>
          </p:cNvPr>
          <p:cNvSpPr/>
          <p:nvPr/>
        </p:nvSpPr>
        <p:spPr>
          <a:xfrm>
            <a:off x="5375275" y="2492376"/>
            <a:ext cx="1441450" cy="13684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1" name="TextBox 8">
            <a:extLst>
              <a:ext uri="{FF2B5EF4-FFF2-40B4-BE49-F238E27FC236}">
                <a16:creationId xmlns="" xmlns:a16="http://schemas.microsoft.com/office/drawing/2014/main" id="{F694182C-D684-4ED4-AC3F-F229046BB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939" y="2762251"/>
            <a:ext cx="492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="" xmlns:a16="http://schemas.microsoft.com/office/drawing/2014/main" id="{CB5C1F8F-80B6-416B-88CE-4F8509EE4E5D}"/>
              </a:ext>
            </a:extLst>
          </p:cNvPr>
          <p:cNvSpPr/>
          <p:nvPr/>
        </p:nvSpPr>
        <p:spPr>
          <a:xfrm>
            <a:off x="-2989263" y="1341439"/>
            <a:ext cx="2665413" cy="5032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EBD66CC-DAC6-4B67-A6A8-422A633BB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81200" y="792164"/>
            <a:ext cx="1800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depolarisation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="" xmlns:a16="http://schemas.microsoft.com/office/drawing/2014/main" id="{FDFAAD24-229A-441C-BD00-F78B2A2F1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2"/>
          <a:stretch>
            <a:fillRect/>
          </a:stretch>
        </p:blipFill>
        <p:spPr bwMode="auto">
          <a:xfrm>
            <a:off x="0" y="4609784"/>
            <a:ext cx="12192000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F552FA35-AA1A-4E1E-89B2-4D47F68C4989}"/>
              </a:ext>
            </a:extLst>
          </p:cNvPr>
          <p:cNvSpPr/>
          <p:nvPr/>
        </p:nvSpPr>
        <p:spPr>
          <a:xfrm>
            <a:off x="-431800" y="5748339"/>
            <a:ext cx="215900" cy="20478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458105A-EEF9-417E-988D-7FB8DADB1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6" y="2643189"/>
            <a:ext cx="1050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ECG pad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B106579-421F-4412-A26C-8C752A6DD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4730434"/>
            <a:ext cx="1150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ECG trace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1064 L 0.30695 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2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1064 L 0.2599 0.0030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0.29149 2.22222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 animBg="1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solidFill>
            <a:schemeClr val="tx1"/>
          </a:solidFill>
        </a:ln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800" dirty="0" smtClean="0">
            <a:latin typeface="Baskerville Old Face" panose="02020602080505020303" pitchFamily="18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1209</Words>
  <Application>Microsoft Office PowerPoint</Application>
  <PresentationFormat>Custom</PresentationFormat>
  <Paragraphs>223</Paragraphs>
  <Slides>43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1_Office Theme</vt:lpstr>
      <vt:lpstr>ECG Masterclass</vt:lpstr>
      <vt:lpstr>PowerPoint Presentation</vt:lpstr>
      <vt:lpstr>PowerPoint Presentation</vt:lpstr>
      <vt:lpstr>PowerPoint Presentation</vt:lpstr>
      <vt:lpstr>Lecture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QRS complex</vt:lpstr>
      <vt:lpstr>Chest leads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Limb leads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that’s why the QRS complexes look like they do!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ECG Masterclass</dc:title>
  <dc:creator>Max Roberts</dc:creator>
  <cp:lastModifiedBy>Max Roberts</cp:lastModifiedBy>
  <cp:revision>18</cp:revision>
  <dcterms:created xsi:type="dcterms:W3CDTF">2019-09-02T14:05:33Z</dcterms:created>
  <dcterms:modified xsi:type="dcterms:W3CDTF">2019-11-01T12:20:19Z</dcterms:modified>
</cp:coreProperties>
</file>