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3" r:id="rId20"/>
    <p:sldId id="274" r:id="rId21"/>
    <p:sldId id="275" r:id="rId22"/>
    <p:sldId id="281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54" autoAdjust="0"/>
  </p:normalViewPr>
  <p:slideViewPr>
    <p:cSldViewPr>
      <p:cViewPr varScale="1">
        <p:scale>
          <a:sx n="80" d="100"/>
          <a:sy n="80" d="100"/>
        </p:scale>
        <p:origin x="-96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FFDB7-1364-4557-971C-0CA14F3CC732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933A-6844-4B99-B510-1BD09661F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5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Night: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senna</a:t>
            </a:r>
            <a:r>
              <a:rPr lang="en-GB" baseline="0" dirty="0" smtClean="0"/>
              <a:t> – takes 12hrs to work</a:t>
            </a:r>
          </a:p>
          <a:p>
            <a:r>
              <a:rPr lang="en-GB" baseline="0" dirty="0" err="1" smtClean="0"/>
              <a:t>ACEi</a:t>
            </a:r>
            <a:r>
              <a:rPr lang="en-GB" baseline="0" dirty="0" smtClean="0"/>
              <a:t> – postural drop</a:t>
            </a:r>
          </a:p>
          <a:p>
            <a:r>
              <a:rPr lang="en-GB" baseline="0" dirty="0" smtClean="0"/>
              <a:t>Statins – HMG CoA reductase most active at night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Morning – steroids: insomnia</a:t>
            </a:r>
          </a:p>
          <a:p>
            <a:r>
              <a:rPr lang="en-GB" baseline="0" dirty="0" smtClean="0"/>
              <a:t>Levothyroxine – best on an empty stomach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Levodopa</a:t>
            </a:r>
          </a:p>
          <a:p>
            <a:r>
              <a:rPr lang="en-GB" baseline="0" dirty="0" err="1" smtClean="0"/>
              <a:t>Madopar</a:t>
            </a:r>
            <a:r>
              <a:rPr lang="en-GB" baseline="0" dirty="0" smtClean="0"/>
              <a:t> (co-</a:t>
            </a:r>
            <a:r>
              <a:rPr lang="en-GB" baseline="0" dirty="0" err="1" smtClean="0"/>
              <a:t>beneldopa</a:t>
            </a:r>
            <a:r>
              <a:rPr lang="en-GB" baseline="0" dirty="0" smtClean="0"/>
              <a:t>): L-dopa + </a:t>
            </a:r>
            <a:r>
              <a:rPr lang="en-GB" baseline="0" dirty="0" err="1" smtClean="0"/>
              <a:t>benserazide</a:t>
            </a:r>
            <a:r>
              <a:rPr lang="en-GB" baseline="0" dirty="0" smtClean="0"/>
              <a:t> (peripheral DOPA decarboxylase inhibitor)</a:t>
            </a:r>
          </a:p>
          <a:p>
            <a:r>
              <a:rPr lang="en-GB" baseline="0" dirty="0" err="1" smtClean="0"/>
              <a:t>Sinemet</a:t>
            </a:r>
            <a:r>
              <a:rPr lang="en-GB" baseline="0" dirty="0" smtClean="0"/>
              <a:t> (co-</a:t>
            </a:r>
            <a:r>
              <a:rPr lang="en-GB" baseline="0" dirty="0" err="1" smtClean="0"/>
              <a:t>careldopa</a:t>
            </a:r>
            <a:r>
              <a:rPr lang="en-GB" baseline="0" dirty="0" smtClean="0"/>
              <a:t>): L-dopa + </a:t>
            </a:r>
            <a:r>
              <a:rPr lang="en-GB" baseline="0" dirty="0" err="1" smtClean="0"/>
              <a:t>careldopa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5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6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Inducers PCBRAS </a:t>
            </a:r>
          </a:p>
          <a:p>
            <a:r>
              <a:rPr lang="en-GB" dirty="0" smtClean="0"/>
              <a:t>Phenytoin</a:t>
            </a:r>
          </a:p>
          <a:p>
            <a:r>
              <a:rPr lang="en-GB" dirty="0" smtClean="0"/>
              <a:t>Carbamazepine</a:t>
            </a:r>
          </a:p>
          <a:p>
            <a:r>
              <a:rPr lang="en-GB" dirty="0" smtClean="0"/>
              <a:t>Barbiturates</a:t>
            </a:r>
            <a:r>
              <a:rPr lang="en-GB" baseline="0" dirty="0" smtClean="0"/>
              <a:t> (phenobarbital)</a:t>
            </a:r>
          </a:p>
          <a:p>
            <a:r>
              <a:rPr lang="en-GB" baseline="0" dirty="0" smtClean="0"/>
              <a:t>Rifampicin</a:t>
            </a:r>
          </a:p>
          <a:p>
            <a:r>
              <a:rPr lang="en-GB" baseline="0" dirty="0" smtClean="0"/>
              <a:t>Alcohol (chronic)</a:t>
            </a:r>
          </a:p>
          <a:p>
            <a:r>
              <a:rPr lang="en-GB" baseline="0" dirty="0" err="1" smtClean="0"/>
              <a:t>Sulphonylureas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+ St John’s wort</a:t>
            </a:r>
          </a:p>
          <a:p>
            <a:endParaRPr lang="en-GB" baseline="0" dirty="0" smtClean="0"/>
          </a:p>
          <a:p>
            <a:r>
              <a:rPr lang="en-GB" baseline="0" dirty="0" smtClean="0"/>
              <a:t>(</a:t>
            </a:r>
            <a:r>
              <a:rPr lang="en-GB" baseline="0" dirty="0" err="1" smtClean="0"/>
              <a:t>Griseofulvin</a:t>
            </a:r>
            <a:r>
              <a:rPr lang="en-GB" baseline="0" dirty="0" smtClean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Inhibitors AODEVICES</a:t>
            </a:r>
          </a:p>
          <a:p>
            <a:endParaRPr lang="en-GB" dirty="0" smtClean="0"/>
          </a:p>
          <a:p>
            <a:r>
              <a:rPr lang="en-GB" dirty="0" smtClean="0"/>
              <a:t>Allopurinol</a:t>
            </a:r>
          </a:p>
          <a:p>
            <a:r>
              <a:rPr lang="en-GB" dirty="0" smtClean="0"/>
              <a:t>Omeprazole</a:t>
            </a:r>
          </a:p>
          <a:p>
            <a:r>
              <a:rPr lang="en-GB" dirty="0" smtClean="0"/>
              <a:t>Disulfiram</a:t>
            </a:r>
          </a:p>
          <a:p>
            <a:r>
              <a:rPr lang="en-GB" dirty="0" smtClean="0"/>
              <a:t>Erythromycin</a:t>
            </a:r>
          </a:p>
          <a:p>
            <a:r>
              <a:rPr lang="en-GB" dirty="0" smtClean="0"/>
              <a:t>Valproate</a:t>
            </a:r>
          </a:p>
          <a:p>
            <a:r>
              <a:rPr lang="en-GB" dirty="0" smtClean="0"/>
              <a:t>Isoniazid</a:t>
            </a:r>
          </a:p>
          <a:p>
            <a:r>
              <a:rPr lang="en-GB" dirty="0" smtClean="0"/>
              <a:t>Ciprofloxacin</a:t>
            </a:r>
          </a:p>
          <a:p>
            <a:r>
              <a:rPr lang="en-GB" dirty="0" smtClean="0"/>
              <a:t>Alcohol</a:t>
            </a:r>
            <a:r>
              <a:rPr lang="en-GB" baseline="0" dirty="0" smtClean="0"/>
              <a:t> (acute)</a:t>
            </a:r>
          </a:p>
          <a:p>
            <a:r>
              <a:rPr lang="en-GB" baseline="0" dirty="0" smtClean="0"/>
              <a:t>Sulphonamides (sulfamethoxazole: co-</a:t>
            </a:r>
            <a:r>
              <a:rPr lang="en-GB" baseline="0" dirty="0" err="1" smtClean="0"/>
              <a:t>trimoaxole</a:t>
            </a:r>
            <a:r>
              <a:rPr lang="en-GB" baseline="0" dirty="0" smtClean="0"/>
              <a:t> = trimethoprim + sulfamethoxazole)</a:t>
            </a:r>
          </a:p>
          <a:p>
            <a:endParaRPr lang="en-GB" baseline="0" dirty="0" smtClean="0"/>
          </a:p>
          <a:p>
            <a:r>
              <a:rPr lang="en-GB" baseline="0" dirty="0" smtClean="0"/>
              <a:t>+ ketoconazole/fluconazole, metronidazole, cimetidine</a:t>
            </a:r>
          </a:p>
          <a:p>
            <a:endParaRPr lang="en-GB" baseline="0" dirty="0" smtClean="0"/>
          </a:p>
          <a:p>
            <a:r>
              <a:rPr lang="en-GB" baseline="0" dirty="0" smtClean="0"/>
              <a:t>+ cranberry juice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120/200 = 0.6 mins per mark = 36 secs per mark</a:t>
            </a:r>
          </a:p>
          <a:p>
            <a:endParaRPr lang="en-GB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10 marks/question = 6 mins/questions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4 marks/question = 2.4 mins/question = 2 mins 24secs / question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All else: 2 marks/question = 1.2 mins/question = 1min 12 secs /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120/200 = 0.6 </a:t>
            </a:r>
            <a:r>
              <a:rPr lang="en-GB" dirty="0" err="1" smtClean="0"/>
              <a:t>mins</a:t>
            </a:r>
            <a:r>
              <a:rPr lang="en-GB" dirty="0" smtClean="0"/>
              <a:t> per mark = 36 </a:t>
            </a:r>
            <a:r>
              <a:rPr lang="en-GB" dirty="0" err="1" smtClean="0"/>
              <a:t>secs</a:t>
            </a:r>
            <a:r>
              <a:rPr lang="en-GB" dirty="0" smtClean="0"/>
              <a:t> per mark</a:t>
            </a:r>
          </a:p>
          <a:p>
            <a:endParaRPr lang="en-GB" dirty="0" smtClean="0"/>
          </a:p>
          <a:p>
            <a:r>
              <a:rPr lang="en-GB" dirty="0" smtClean="0"/>
              <a:t>10 marks/question = 6 </a:t>
            </a:r>
            <a:r>
              <a:rPr lang="en-GB" dirty="0" err="1" smtClean="0"/>
              <a:t>mins</a:t>
            </a:r>
            <a:r>
              <a:rPr lang="en-GB" dirty="0" smtClean="0"/>
              <a:t>/questions</a:t>
            </a:r>
          </a:p>
          <a:p>
            <a:r>
              <a:rPr lang="en-GB" dirty="0" smtClean="0"/>
              <a:t>4 marks/question = 2.4 </a:t>
            </a:r>
            <a:r>
              <a:rPr lang="en-GB" dirty="0" err="1" smtClean="0"/>
              <a:t>mins</a:t>
            </a:r>
            <a:r>
              <a:rPr lang="en-GB" dirty="0" smtClean="0"/>
              <a:t>/question = 2 </a:t>
            </a:r>
            <a:r>
              <a:rPr lang="en-GB" dirty="0" err="1" smtClean="0"/>
              <a:t>mins</a:t>
            </a:r>
            <a:r>
              <a:rPr lang="en-GB" dirty="0" smtClean="0"/>
              <a:t> 24secs / question</a:t>
            </a:r>
          </a:p>
          <a:p>
            <a:endParaRPr lang="en-GB" dirty="0" smtClean="0"/>
          </a:p>
          <a:p>
            <a:r>
              <a:rPr lang="en-GB" dirty="0" smtClean="0"/>
              <a:t>All else: 2 marks/question = 1.2 </a:t>
            </a:r>
            <a:r>
              <a:rPr lang="en-GB" dirty="0" err="1" smtClean="0"/>
              <a:t>mins</a:t>
            </a:r>
            <a:r>
              <a:rPr lang="en-GB" dirty="0" smtClean="0"/>
              <a:t>/question = 1min 12 </a:t>
            </a:r>
            <a:r>
              <a:rPr lang="en-GB" dirty="0" err="1" smtClean="0"/>
              <a:t>secs</a:t>
            </a:r>
            <a:r>
              <a:rPr lang="en-GB" dirty="0" smtClean="0"/>
              <a:t> / question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6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Side effects of amiodarone:</a:t>
            </a:r>
          </a:p>
          <a:p>
            <a:endParaRPr lang="en-GB" dirty="0" smtClean="0"/>
          </a:p>
          <a:p>
            <a:r>
              <a:rPr lang="en-GB" dirty="0" smtClean="0"/>
              <a:t>Blue-grey</a:t>
            </a:r>
            <a:r>
              <a:rPr lang="en-GB" baseline="0" dirty="0" smtClean="0"/>
              <a:t> skin</a:t>
            </a:r>
          </a:p>
          <a:p>
            <a:r>
              <a:rPr lang="en-GB" baseline="0" dirty="0" smtClean="0"/>
              <a:t>Corneal deposits</a:t>
            </a:r>
          </a:p>
          <a:p>
            <a:r>
              <a:rPr lang="en-GB" baseline="0" dirty="0" smtClean="0"/>
              <a:t>Pulmonary fibrosis</a:t>
            </a:r>
          </a:p>
          <a:p>
            <a:r>
              <a:rPr lang="en-GB" baseline="0" dirty="0" smtClean="0"/>
              <a:t>Thyroid disorders (hypo- or hyperthyroidism) – hypothyroidism more common</a:t>
            </a:r>
          </a:p>
          <a:p>
            <a:r>
              <a:rPr lang="en-GB" baseline="0" dirty="0" smtClean="0"/>
              <a:t>Optic neuropathy</a:t>
            </a:r>
          </a:p>
          <a:p>
            <a:r>
              <a:rPr lang="en-GB" baseline="0" dirty="0" smtClean="0"/>
              <a:t>Gynaecomastia</a:t>
            </a:r>
          </a:p>
          <a:p>
            <a:r>
              <a:rPr lang="en-GB" baseline="0" dirty="0" smtClean="0"/>
              <a:t>Epididymitis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Class III anti-dysrhythmic: prolongs phase 3 of the cardiac action potential, the repolarization phase where there is normally decreased calcium permeability and increased potassium permeability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0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Careful in hypokalaemia</a:t>
            </a:r>
            <a:r>
              <a:rPr lang="en-GB" baseline="0" dirty="0" smtClean="0"/>
              <a:t> as it can precipitate arrhythmias (counter-intuitively!)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5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1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6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Metformin can</a:t>
            </a:r>
            <a:r>
              <a:rPr lang="en-GB" baseline="0" dirty="0" smtClean="0"/>
              <a:t> lead to lactic acidosis in renal impairment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Metformin acts to increase sensitivity to insulin and also to </a:t>
            </a:r>
            <a:r>
              <a:rPr lang="en-GB" dirty="0" smtClean="0"/>
              <a:t>reduce hepatic gluconeogenesis: this usually takes up lactate in the process  hence why inhibiting it can lead to lactic acidosis, especially in the context of renal impairment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933A-6844-4B99-B510-1BD09661FF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4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6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8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8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2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0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8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2675" y="1895786"/>
            <a:ext cx="10026650" cy="190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7045"/>
            <a:ext cx="10358120" cy="3256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2202-27EA-B743-A7AA-66231ECD8A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5C8D-EDD7-A048-9D9A-D644ADD850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.roberts@nhs.net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.uk/r/29Z3VF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7706" y="2538045"/>
            <a:ext cx="6223000" cy="93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15"/>
              </a:lnSpc>
            </a:pPr>
            <a:r>
              <a:rPr sz="6000" b="0" spc="-25" dirty="0">
                <a:latin typeface="Calibri Light"/>
                <a:cs typeface="Calibri Light"/>
              </a:rPr>
              <a:t>Prescribing</a:t>
            </a:r>
            <a:r>
              <a:rPr sz="6000" b="0" spc="-35" dirty="0">
                <a:latin typeface="Calibri Light"/>
                <a:cs typeface="Calibri Light"/>
              </a:rPr>
              <a:t> </a:t>
            </a:r>
            <a:r>
              <a:rPr sz="6000" b="0" spc="-65" dirty="0">
                <a:latin typeface="Calibri Light"/>
                <a:cs typeface="Calibri Light"/>
              </a:rPr>
              <a:t>Teaching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0" y="4333445"/>
            <a:ext cx="2084070" cy="90868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190"/>
              </a:spcBef>
            </a:pPr>
            <a:r>
              <a:rPr lang="en-GB" sz="2400" spc="10" dirty="0" smtClean="0">
                <a:latin typeface="Calibri"/>
                <a:cs typeface="Calibri"/>
              </a:rPr>
              <a:t>Max Roberts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lang="en-GB" u="sng" spc="-15" dirty="0" err="1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max.roberts</a:t>
            </a:r>
            <a:r>
              <a:rPr sz="1800" u="sng" spc="-15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@nhs.net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4550" y="2495550"/>
            <a:ext cx="10515600" cy="1397000"/>
          </a:xfrm>
          <a:custGeom>
            <a:avLst/>
            <a:gdLst/>
            <a:ahLst/>
            <a:cxnLst/>
            <a:rect l="l" t="t" r="r" b="b"/>
            <a:pathLst>
              <a:path w="10515600" h="1397000">
                <a:moveTo>
                  <a:pt x="0" y="0"/>
                </a:moveTo>
                <a:lnTo>
                  <a:pt x="10515600" y="0"/>
                </a:lnTo>
                <a:lnTo>
                  <a:pt x="10515600" y="1397000"/>
                </a:lnTo>
                <a:lnTo>
                  <a:pt x="0" y="139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550" y="2495550"/>
            <a:ext cx="10515600" cy="13970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770"/>
              </a:lnSpc>
            </a:pPr>
            <a:r>
              <a:rPr sz="6000" spc="-5" dirty="0">
                <a:latin typeface="Calibri"/>
                <a:cs typeface="Calibri"/>
              </a:rPr>
              <a:t>Prescribing</a:t>
            </a:r>
            <a:r>
              <a:rPr sz="6000" spc="-90" dirty="0">
                <a:latin typeface="Calibri"/>
                <a:cs typeface="Calibri"/>
              </a:rPr>
              <a:t> </a:t>
            </a:r>
            <a:r>
              <a:rPr sz="6000" spc="-10" dirty="0">
                <a:latin typeface="Calibri"/>
                <a:cs typeface="Calibri"/>
              </a:rPr>
              <a:t>Course</a:t>
            </a:r>
            <a:endParaRPr sz="6000" dirty="0">
              <a:latin typeface="Calibri"/>
              <a:cs typeface="Calibri"/>
            </a:endParaRPr>
          </a:p>
          <a:p>
            <a:pPr algn="ctr">
              <a:lnSpc>
                <a:spcPts val="3310"/>
              </a:lnSpc>
            </a:pPr>
            <a:r>
              <a:rPr sz="2800" spc="10" dirty="0">
                <a:latin typeface="Calibri"/>
                <a:cs typeface="Calibri"/>
              </a:rPr>
              <a:t>SESSION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949" y="2250640"/>
            <a:ext cx="66001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5" dirty="0">
                <a:latin typeface="Calibri Light"/>
                <a:cs typeface="Calibri Light"/>
              </a:rPr>
              <a:t>An </a:t>
            </a:r>
            <a:r>
              <a:rPr sz="8000" b="0" spc="30" dirty="0">
                <a:latin typeface="Calibri Light"/>
                <a:cs typeface="Calibri Light"/>
              </a:rPr>
              <a:t>unusual</a:t>
            </a:r>
            <a:r>
              <a:rPr sz="8000" b="0" spc="-220" dirty="0">
                <a:latin typeface="Calibri Light"/>
                <a:cs typeface="Calibri Light"/>
              </a:rPr>
              <a:t> </a:t>
            </a:r>
            <a:r>
              <a:rPr sz="8000" b="0" spc="-20" dirty="0">
                <a:latin typeface="Calibri Light"/>
                <a:cs typeface="Calibri Light"/>
              </a:rPr>
              <a:t>case</a:t>
            </a:r>
            <a:endParaRPr sz="8000">
              <a:latin typeface="Calibri Light"/>
              <a:cs typeface="Calibri Ligh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9475" y="414902"/>
            <a:ext cx="2806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A</a:t>
            </a:r>
            <a:r>
              <a:rPr spc="-15" dirty="0"/>
              <a:t>mi</a:t>
            </a:r>
            <a:r>
              <a:rPr spc="-20" dirty="0"/>
              <a:t>o</a:t>
            </a:r>
            <a:r>
              <a:rPr spc="-10" dirty="0"/>
              <a:t>da</a:t>
            </a:r>
            <a:r>
              <a:rPr spc="-135" dirty="0"/>
              <a:t>r</a:t>
            </a:r>
            <a:r>
              <a:rPr spc="-20" dirty="0"/>
              <a:t>o</a:t>
            </a:r>
            <a:r>
              <a:rPr spc="-10" dirty="0"/>
              <a:t>n</a:t>
            </a:r>
            <a:r>
              <a:rPr dirty="0"/>
              <a:t>e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79984"/>
              </p:ext>
            </p:extLst>
          </p:nvPr>
        </p:nvGraphicFramePr>
        <p:xfrm>
          <a:off x="5453137" y="5756576"/>
          <a:ext cx="6459855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285"/>
                <a:gridCol w="2153285"/>
                <a:gridCol w="2153285"/>
              </a:tblGrid>
              <a:tr h="36576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368800" y="1422400"/>
            <a:ext cx="2832100" cy="391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200" y="1524000"/>
            <a:ext cx="3276600" cy="247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0665" y="6122336"/>
            <a:ext cx="304800" cy="279400"/>
          </a:xfrm>
          <a:custGeom>
            <a:avLst/>
            <a:gdLst/>
            <a:ahLst/>
            <a:cxnLst/>
            <a:rect l="l" t="t" r="r" b="b"/>
            <a:pathLst>
              <a:path w="304800" h="279400">
                <a:moveTo>
                  <a:pt x="304800" y="139700"/>
                </a:moveTo>
                <a:lnTo>
                  <a:pt x="0" y="139700"/>
                </a:lnTo>
                <a:lnTo>
                  <a:pt x="152400" y="279400"/>
                </a:lnTo>
                <a:lnTo>
                  <a:pt x="304800" y="139700"/>
                </a:lnTo>
                <a:close/>
              </a:path>
              <a:path w="304800" h="279400">
                <a:moveTo>
                  <a:pt x="228600" y="0"/>
                </a:moveTo>
                <a:lnTo>
                  <a:pt x="76200" y="0"/>
                </a:lnTo>
                <a:lnTo>
                  <a:pt x="76200" y="139700"/>
                </a:lnTo>
                <a:lnTo>
                  <a:pt x="228600" y="139700"/>
                </a:lnTo>
                <a:lnTo>
                  <a:pt x="2286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70225" y="6132944"/>
            <a:ext cx="292100" cy="279400"/>
          </a:xfrm>
          <a:custGeom>
            <a:avLst/>
            <a:gdLst/>
            <a:ahLst/>
            <a:cxnLst/>
            <a:rect l="l" t="t" r="r" b="b"/>
            <a:pathLst>
              <a:path w="292100" h="279400">
                <a:moveTo>
                  <a:pt x="292100" y="139700"/>
                </a:moveTo>
                <a:lnTo>
                  <a:pt x="0" y="139700"/>
                </a:lnTo>
                <a:lnTo>
                  <a:pt x="146050" y="279400"/>
                </a:lnTo>
                <a:lnTo>
                  <a:pt x="292100" y="139700"/>
                </a:lnTo>
                <a:close/>
              </a:path>
              <a:path w="292100" h="279400">
                <a:moveTo>
                  <a:pt x="219075" y="0"/>
                </a:moveTo>
                <a:lnTo>
                  <a:pt x="73025" y="0"/>
                </a:lnTo>
                <a:lnTo>
                  <a:pt x="73025" y="139700"/>
                </a:lnTo>
                <a:lnTo>
                  <a:pt x="219075" y="139700"/>
                </a:lnTo>
                <a:lnTo>
                  <a:pt x="219075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5241" y="6094844"/>
            <a:ext cx="330200" cy="279400"/>
          </a:xfrm>
          <a:custGeom>
            <a:avLst/>
            <a:gdLst/>
            <a:ahLst/>
            <a:cxnLst/>
            <a:rect l="l" t="t" r="r" b="b"/>
            <a:pathLst>
              <a:path w="330200" h="279400">
                <a:moveTo>
                  <a:pt x="247650" y="139699"/>
                </a:moveTo>
                <a:lnTo>
                  <a:pt x="82550" y="139699"/>
                </a:lnTo>
                <a:lnTo>
                  <a:pt x="82550" y="279400"/>
                </a:lnTo>
                <a:lnTo>
                  <a:pt x="247650" y="279400"/>
                </a:lnTo>
                <a:lnTo>
                  <a:pt x="247650" y="139699"/>
                </a:lnTo>
                <a:close/>
              </a:path>
              <a:path w="330200" h="279400">
                <a:moveTo>
                  <a:pt x="165100" y="0"/>
                </a:moveTo>
                <a:lnTo>
                  <a:pt x="0" y="139699"/>
                </a:lnTo>
                <a:lnTo>
                  <a:pt x="330200" y="139699"/>
                </a:lnTo>
                <a:lnTo>
                  <a:pt x="16510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28300" y="38101"/>
            <a:ext cx="1651000" cy="1155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876800" y="1452034"/>
            <a:ext cx="22225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https://www.medicinenet.com/image-collection/amiodarone_picture/picture.htm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40" y="1422400"/>
            <a:ext cx="46152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04502" y="5105791"/>
            <a:ext cx="107593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https://en.wikipedia.org/wiki/Amiodarone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3846612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https://webeye.ophth.uiowa.edu/eyeforum/atlas/pages/Verticillata/index.htm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3790" r="2889" b="27991"/>
          <a:stretch/>
        </p:blipFill>
        <p:spPr bwMode="auto">
          <a:xfrm>
            <a:off x="34636" y="4343400"/>
            <a:ext cx="5357714" cy="241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636" y="6600203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https://www.reviewofophthalmology.com/article/diagnosing-and-managing-ischemic-optic-neuropathy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9475" y="414902"/>
            <a:ext cx="2806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A</a:t>
            </a:r>
            <a:r>
              <a:rPr spc="-15" dirty="0"/>
              <a:t>mi</a:t>
            </a:r>
            <a:r>
              <a:rPr spc="-20" dirty="0"/>
              <a:t>o</a:t>
            </a:r>
            <a:r>
              <a:rPr spc="-10" dirty="0"/>
              <a:t>da</a:t>
            </a:r>
            <a:r>
              <a:rPr spc="-135" dirty="0"/>
              <a:t>r</a:t>
            </a:r>
            <a:r>
              <a:rPr spc="-20" dirty="0"/>
              <a:t>o</a:t>
            </a:r>
            <a:r>
              <a:rPr spc="-10" dirty="0"/>
              <a:t>n</a:t>
            </a:r>
            <a:r>
              <a:rPr dirty="0"/>
              <a:t>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0417"/>
              </p:ext>
            </p:extLst>
          </p:nvPr>
        </p:nvGraphicFramePr>
        <p:xfrm>
          <a:off x="-6350" y="1656195"/>
          <a:ext cx="6096635" cy="5076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5565"/>
                <a:gridCol w="4751070"/>
              </a:tblGrid>
              <a:tr h="640079"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4460">
                        <a:lnSpc>
                          <a:spcPts val="2100"/>
                        </a:lnSpc>
                        <a:spcBef>
                          <a:spcPts val="38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Arrhythmias </a:t>
                      </a:r>
                      <a:r>
                        <a:rPr sz="1800" spc="-1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60" dirty="0" smtClean="0">
                          <a:latin typeface="Calibri"/>
                          <a:cs typeface="Calibri"/>
                        </a:rPr>
                        <a:t>SVT,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VT, </a:t>
                      </a:r>
                      <a:r>
                        <a:rPr sz="1800" spc="-45" dirty="0" smtClean="0">
                          <a:latin typeface="Calibri"/>
                          <a:cs typeface="Calibri"/>
                        </a:rPr>
                        <a:t>AF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flutter, 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VF,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Wolff-Parkinson-White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syndrome)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1026355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Monitoring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30"/>
                        </a:lnSpc>
                        <a:spcBef>
                          <a:spcPts val="259"/>
                        </a:spcBef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BEFORE: CXR,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TSH/T4/T3,</a:t>
                      </a:r>
                      <a:r>
                        <a:rPr sz="18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LFTs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ts val="2130"/>
                        </a:lnSpc>
                      </a:pPr>
                      <a:r>
                        <a:rPr sz="1800" spc="5" dirty="0">
                          <a:latin typeface="Calibri"/>
                          <a:cs typeface="Calibri"/>
                        </a:rPr>
                        <a:t>EVERY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months: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LFTs,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TFTs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547719"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Side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effects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270" algn="just">
                        <a:lnSpc>
                          <a:spcPct val="99500"/>
                        </a:lnSpc>
                        <a:spcBef>
                          <a:spcPts val="27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Constipation,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corneal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deposits, </a:t>
                      </a:r>
                      <a:r>
                        <a:rPr sz="1800" spc="-30" dirty="0" smtClean="0">
                          <a:latin typeface="Calibri"/>
                          <a:cs typeface="Calibri"/>
                        </a:rPr>
                        <a:t>thyroid</a:t>
                      </a:r>
                      <a:r>
                        <a:rPr lang="en-GB" sz="1800" spc="-30" baseline="0" dirty="0" smtClean="0">
                          <a:latin typeface="Calibri"/>
                          <a:cs typeface="Calibri"/>
                        </a:rPr>
                        <a:t> disorders (hypo- or hyper-)</a:t>
                      </a:r>
                      <a:r>
                        <a:rPr sz="1800" spc="-30" dirty="0" smtClean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peripheral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neuropathy,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metallic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taste,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blue-grey  skin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91440" marR="839469">
                        <a:lnSpc>
                          <a:spcPct val="100299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Hepatotoxicity,  </a:t>
                      </a:r>
                      <a:r>
                        <a:rPr sz="1800" spc="-25" dirty="0" smtClean="0">
                          <a:latin typeface="Calibri"/>
                          <a:cs typeface="Calibri"/>
                        </a:rPr>
                        <a:t>Hyperthyroidism/</a:t>
                      </a:r>
                      <a:r>
                        <a:rPr lang="en-GB" sz="1800" spc="-25" dirty="0" smtClean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25" dirty="0" err="1" smtClean="0">
                          <a:latin typeface="Calibri"/>
                          <a:cs typeface="Calibri"/>
                        </a:rPr>
                        <a:t>ypothyroidism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800" spc="-25" dirty="0" smtClean="0">
                          <a:latin typeface="Calibri"/>
                          <a:cs typeface="Calibri"/>
                        </a:rPr>
                        <a:t>Pneumonitis/</a:t>
                      </a:r>
                      <a:r>
                        <a:rPr lang="en-GB" sz="1800" spc="-2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5" dirty="0" err="1" smtClean="0">
                          <a:latin typeface="Calibri"/>
                          <a:cs typeface="Calibri"/>
                        </a:rPr>
                        <a:t>ulmonary</a:t>
                      </a:r>
                      <a:r>
                        <a:rPr sz="18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fibrosis, </a:t>
                      </a:r>
                      <a:r>
                        <a:rPr lang="en-GB" sz="1800" spc="-10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 err="1" smtClean="0">
                          <a:latin typeface="Calibri"/>
                          <a:cs typeface="Calibri"/>
                        </a:rPr>
                        <a:t>orneal</a:t>
                      </a:r>
                      <a:r>
                        <a:rPr sz="1800" spc="-10" dirty="0" smtClean="0">
                          <a:latin typeface="Calibri"/>
                          <a:cs typeface="Calibri"/>
                        </a:rPr>
                        <a:t> 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deposits/optic</a:t>
                      </a:r>
                      <a:r>
                        <a:rPr sz="18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neuritis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862233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Contraindications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24510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Conduction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disorders, 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AV </a:t>
                      </a:r>
                      <a:r>
                        <a:rPr sz="1600" spc="-10" dirty="0" smtClean="0">
                          <a:latin typeface="Calibri"/>
                          <a:cs typeface="Calibri"/>
                        </a:rPr>
                        <a:t>block</a:t>
                      </a:r>
                      <a:r>
                        <a:rPr lang="en-GB" sz="1600" spc="-10" dirty="0" smtClean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 smtClean="0">
                          <a:latin typeface="Calibri"/>
                          <a:cs typeface="Calibri"/>
                        </a:rPr>
                        <a:t>iodine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sensitivity,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thyroid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dysfunction,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bradycardias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134100" y="2171700"/>
            <a:ext cx="5930900" cy="450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28300" y="38101"/>
            <a:ext cx="1651000" cy="1155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372600" y="6680200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https://www.pinterest.co.uk/pin/374291419013265639/?lp=true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590800"/>
            <a:ext cx="10852150" cy="1828800"/>
          </a:xfrm>
          <a:custGeom>
            <a:avLst/>
            <a:gdLst/>
            <a:ahLst/>
            <a:cxnLst/>
            <a:rect l="l" t="t" r="r" b="b"/>
            <a:pathLst>
              <a:path w="10515600" h="2895600">
                <a:moveTo>
                  <a:pt x="0" y="0"/>
                </a:moveTo>
                <a:lnTo>
                  <a:pt x="10515600" y="0"/>
                </a:lnTo>
                <a:lnTo>
                  <a:pt x="10515600" y="2895600"/>
                </a:lnTo>
                <a:lnTo>
                  <a:pt x="0" y="2895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743200"/>
            <a:ext cx="1076007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Prescribe </a:t>
            </a:r>
            <a:r>
              <a:rPr dirty="0"/>
              <a:t>a </a:t>
            </a:r>
            <a:r>
              <a:rPr spc="-15" dirty="0"/>
              <a:t>loading </a:t>
            </a:r>
            <a:r>
              <a:rPr spc="-20" dirty="0"/>
              <a:t>regimen </a:t>
            </a:r>
            <a:r>
              <a:rPr spc="-15" dirty="0"/>
              <a:t>of</a:t>
            </a:r>
            <a:r>
              <a:rPr spc="355" dirty="0"/>
              <a:t> </a:t>
            </a:r>
            <a:r>
              <a:rPr lang="en-GB" spc="355" dirty="0" smtClean="0"/>
              <a:t>oral </a:t>
            </a:r>
            <a:r>
              <a:rPr lang="en-GB" spc="-35" dirty="0" smtClean="0"/>
              <a:t>a</a:t>
            </a:r>
            <a:r>
              <a:rPr spc="-35" dirty="0" err="1" smtClean="0"/>
              <a:t>miodaron</a:t>
            </a:r>
            <a:r>
              <a:rPr lang="en-GB" spc="-35" dirty="0" smtClean="0"/>
              <a:t>e for a patient with paroxysmal SVT</a:t>
            </a:r>
            <a:endParaRPr spc="-35" dirty="0"/>
          </a:p>
        </p:txBody>
      </p:sp>
      <p:sp>
        <p:nvSpPr>
          <p:cNvPr id="4" name="object 4"/>
          <p:cNvSpPr/>
          <p:nvPr/>
        </p:nvSpPr>
        <p:spPr>
          <a:xfrm>
            <a:off x="10642598" y="152400"/>
            <a:ext cx="14224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9475" y="414902"/>
            <a:ext cx="2806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A</a:t>
            </a:r>
            <a:r>
              <a:rPr spc="-15" dirty="0"/>
              <a:t>mi</a:t>
            </a:r>
            <a:r>
              <a:rPr spc="-20" dirty="0"/>
              <a:t>o</a:t>
            </a:r>
            <a:r>
              <a:rPr spc="-10" dirty="0"/>
              <a:t>da</a:t>
            </a:r>
            <a:r>
              <a:rPr spc="-135" dirty="0"/>
              <a:t>r</a:t>
            </a:r>
            <a:r>
              <a:rPr spc="-20" dirty="0"/>
              <a:t>o</a:t>
            </a:r>
            <a:r>
              <a:rPr spc="-10" dirty="0"/>
              <a:t>n</a:t>
            </a:r>
            <a:r>
              <a:rPr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1744305" y="2404341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4305" y="3074901"/>
            <a:ext cx="0" cy="652780"/>
          </a:xfrm>
          <a:custGeom>
            <a:avLst/>
            <a:gdLst/>
            <a:ahLst/>
            <a:cxnLst/>
            <a:rect l="l" t="t" r="r" b="b"/>
            <a:pathLst>
              <a:path h="652779">
                <a:moveTo>
                  <a:pt x="0" y="0"/>
                </a:moveTo>
                <a:lnTo>
                  <a:pt x="0" y="6527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8979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3442" y="1794741"/>
            <a:ext cx="0" cy="1932939"/>
          </a:xfrm>
          <a:custGeom>
            <a:avLst/>
            <a:gdLst/>
            <a:ahLst/>
            <a:cxnLst/>
            <a:rect l="l" t="t" r="r" b="b"/>
            <a:pathLst>
              <a:path h="1932939">
                <a:moveTo>
                  <a:pt x="0" y="0"/>
                </a:moveTo>
                <a:lnTo>
                  <a:pt x="0" y="19329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1079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8715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6351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3986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1622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9259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6895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4532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2166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9804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77439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45074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12712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80347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7984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15619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83254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50891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18527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86164" y="1489940"/>
            <a:ext cx="0" cy="2237740"/>
          </a:xfrm>
          <a:custGeom>
            <a:avLst/>
            <a:gdLst/>
            <a:ahLst/>
            <a:cxnLst/>
            <a:rect l="l" t="t" r="r" b="b"/>
            <a:pathLst>
              <a:path h="2237740">
                <a:moveTo>
                  <a:pt x="0" y="0"/>
                </a:moveTo>
                <a:lnTo>
                  <a:pt x="0" y="22377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2629" y="1648691"/>
            <a:ext cx="925194" cy="0"/>
          </a:xfrm>
          <a:custGeom>
            <a:avLst/>
            <a:gdLst/>
            <a:ahLst/>
            <a:cxnLst/>
            <a:rect l="l" t="t" r="r" b="b"/>
            <a:pathLst>
              <a:path w="925195">
                <a:moveTo>
                  <a:pt x="0" y="0"/>
                </a:moveTo>
                <a:lnTo>
                  <a:pt x="924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1850" y="180109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82629" y="2105891"/>
            <a:ext cx="8277859" cy="0"/>
          </a:xfrm>
          <a:custGeom>
            <a:avLst/>
            <a:gdLst/>
            <a:ahLst/>
            <a:cxnLst/>
            <a:rect l="l" t="t" r="r" b="b"/>
            <a:pathLst>
              <a:path w="8277859">
                <a:moveTo>
                  <a:pt x="0" y="0"/>
                </a:moveTo>
                <a:lnTo>
                  <a:pt x="82775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1850" y="241069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1850" y="274597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1850" y="308125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1850" y="3416530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1850" y="3721330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489940"/>
            <a:ext cx="0" cy="2466340"/>
          </a:xfrm>
          <a:custGeom>
            <a:avLst/>
            <a:gdLst/>
            <a:ahLst/>
            <a:cxnLst/>
            <a:rect l="l" t="t" r="r" b="b"/>
            <a:pathLst>
              <a:path h="2466340">
                <a:moveTo>
                  <a:pt x="0" y="0"/>
                </a:moveTo>
                <a:lnTo>
                  <a:pt x="0" y="24663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353799" y="1489940"/>
            <a:ext cx="0" cy="2466340"/>
          </a:xfrm>
          <a:custGeom>
            <a:avLst/>
            <a:gdLst/>
            <a:ahLst/>
            <a:cxnLst/>
            <a:rect l="l" t="t" r="r" b="b"/>
            <a:pathLst>
              <a:path h="2466340">
                <a:moveTo>
                  <a:pt x="0" y="0"/>
                </a:moveTo>
                <a:lnTo>
                  <a:pt x="0" y="24663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1850" y="1496290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53798" y="394993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024" y="3943580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700"/>
                </a:lnTo>
              </a:path>
            </a:pathLst>
          </a:custGeom>
          <a:ln w="63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056958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24595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92230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59866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27503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95139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62775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30410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98046" y="14708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65682" y="1470891"/>
            <a:ext cx="3829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747395" algn="l"/>
                <a:tab pos="1115060" algn="l"/>
                <a:tab pos="1482725" algn="l"/>
                <a:tab pos="1850389" algn="l"/>
                <a:tab pos="2218055" algn="l"/>
                <a:tab pos="2585720" algn="l"/>
                <a:tab pos="2953385" algn="l"/>
                <a:tab pos="3321050" algn="l"/>
                <a:tab pos="3688715" algn="l"/>
              </a:tabLst>
            </a:pP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0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1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2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3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4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5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6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7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8	</a:t>
            </a:r>
            <a:r>
              <a:rPr sz="1000" spc="-10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9	</a:t>
            </a:r>
            <a:r>
              <a:rPr sz="1000" spc="-10" dirty="0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44859" y="1470891"/>
            <a:ext cx="279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D</a:t>
            </a:r>
            <a:r>
              <a:rPr sz="1000" spc="20" dirty="0">
                <a:latin typeface="Calibri"/>
                <a:cs typeface="Calibri"/>
              </a:rPr>
              <a:t>a</a:t>
            </a:r>
            <a:r>
              <a:rPr sz="1000" spc="-3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e  </a:t>
            </a:r>
            <a:r>
              <a:rPr sz="1000" spc="10" dirty="0">
                <a:latin typeface="Calibri"/>
                <a:cs typeface="Calibri"/>
              </a:rPr>
              <a:t>T</a:t>
            </a:r>
            <a:r>
              <a:rPr sz="1000" spc="-30" dirty="0">
                <a:latin typeface="Calibri"/>
                <a:cs typeface="Calibri"/>
              </a:rPr>
              <a:t>i</a:t>
            </a:r>
            <a:r>
              <a:rPr sz="1000" dirty="0">
                <a:latin typeface="Calibri"/>
                <a:cs typeface="Calibri"/>
              </a:rPr>
              <a:t>me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94080" y="1775691"/>
            <a:ext cx="263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D</a:t>
            </a:r>
            <a:r>
              <a:rPr sz="1000" spc="-50" dirty="0">
                <a:latin typeface="Calibri"/>
                <a:cs typeface="Calibri"/>
              </a:rPr>
              <a:t>r</a:t>
            </a:r>
            <a:r>
              <a:rPr sz="1000" spc="-30" dirty="0">
                <a:latin typeface="Calibri"/>
                <a:cs typeface="Calibri"/>
              </a:rPr>
              <a:t>u</a:t>
            </a:r>
            <a:r>
              <a:rPr sz="1000" dirty="0">
                <a:latin typeface="Calibri"/>
                <a:cs typeface="Calibri"/>
              </a:rPr>
              <a:t>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4080" y="2080491"/>
            <a:ext cx="901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35" dirty="0">
                <a:latin typeface="Calibri"/>
                <a:cs typeface="Calibri"/>
              </a:rPr>
              <a:t>Amiodarone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10442" y="18899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10442" y="2194791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00185" y="2385291"/>
            <a:ext cx="3175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Calibri"/>
                <a:cs typeface="Calibri"/>
              </a:rPr>
              <a:t>R</a:t>
            </a:r>
            <a:r>
              <a:rPr sz="1000" spc="-30" dirty="0">
                <a:latin typeface="Calibri"/>
                <a:cs typeface="Calibri"/>
              </a:rPr>
              <a:t>ou</a:t>
            </a:r>
            <a:r>
              <a:rPr sz="1000" spc="-3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200" b="1" spc="-40" dirty="0">
                <a:latin typeface="Calibri"/>
                <a:cs typeface="Calibri"/>
              </a:rPr>
              <a:t>PO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85009" y="249959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4080" y="2385291"/>
            <a:ext cx="527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Calibri"/>
                <a:cs typeface="Calibri"/>
              </a:rPr>
              <a:t>Dose  </a:t>
            </a:r>
            <a:r>
              <a:rPr sz="1200" b="1" spc="-5" dirty="0">
                <a:latin typeface="Calibri"/>
                <a:cs typeface="Calibri"/>
              </a:rPr>
              <a:t>200mg  </a:t>
            </a:r>
            <a:r>
              <a:rPr sz="1000" spc="-20" dirty="0">
                <a:latin typeface="Calibri"/>
                <a:cs typeface="Calibri"/>
              </a:rPr>
              <a:t>P</a:t>
            </a:r>
            <a:r>
              <a:rPr sz="1000" spc="-5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s</a:t>
            </a:r>
            <a:r>
              <a:rPr sz="1000" spc="-25" dirty="0">
                <a:latin typeface="Calibri"/>
                <a:cs typeface="Calibri"/>
              </a:rPr>
              <a:t>c</a:t>
            </a:r>
            <a:r>
              <a:rPr sz="1000" spc="-50" dirty="0">
                <a:latin typeface="Calibri"/>
                <a:cs typeface="Calibri"/>
              </a:rPr>
              <a:t>r</a:t>
            </a:r>
            <a:r>
              <a:rPr sz="1000" spc="-30" dirty="0">
                <a:latin typeface="Calibri"/>
                <a:cs typeface="Calibri"/>
              </a:rPr>
              <a:t>ib</a:t>
            </a:r>
            <a:r>
              <a:rPr sz="1000" dirty="0">
                <a:latin typeface="Calibri"/>
                <a:cs typeface="Calibri"/>
              </a:rPr>
              <a:t>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9480" y="2872971"/>
            <a:ext cx="752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 smtClean="0">
                <a:latin typeface="Calibri"/>
                <a:cs typeface="Calibri"/>
              </a:rPr>
              <a:t>Doctor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85009" y="283487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4080" y="3055851"/>
            <a:ext cx="308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Calibri"/>
                <a:cs typeface="Calibri"/>
              </a:rPr>
              <a:t>B</a:t>
            </a:r>
            <a:r>
              <a:rPr sz="1000" spc="-30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eep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85009" y="317015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94080" y="3208251"/>
            <a:ext cx="3302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1234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latin typeface="Calibri"/>
                <a:cs typeface="Calibri"/>
              </a:rPr>
              <a:t>Notes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00185" y="3055851"/>
            <a:ext cx="533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Start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date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000" b="1" spc="40" dirty="0">
                <a:latin typeface="Calibri"/>
                <a:cs typeface="Calibri"/>
              </a:rPr>
              <a:t>xx</a:t>
            </a:r>
            <a:r>
              <a:rPr sz="1000" b="1" spc="-35" dirty="0">
                <a:latin typeface="Calibri"/>
                <a:cs typeface="Calibri"/>
              </a:rPr>
              <a:t>/</a:t>
            </a:r>
            <a:r>
              <a:rPr sz="1000" b="1" spc="40" dirty="0">
                <a:latin typeface="Calibri"/>
                <a:cs typeface="Calibri"/>
              </a:rPr>
              <a:t>xx</a:t>
            </a:r>
            <a:r>
              <a:rPr sz="1000" b="1" spc="-35" dirty="0">
                <a:latin typeface="Calibri"/>
                <a:cs typeface="Calibri"/>
              </a:rPr>
              <a:t>/</a:t>
            </a:r>
            <a:r>
              <a:rPr sz="1000" b="1" spc="40" dirty="0">
                <a:latin typeface="Calibri"/>
                <a:cs typeface="Calibri"/>
              </a:rPr>
              <a:t>xx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spc="-10" dirty="0">
                <a:latin typeface="Calibri"/>
                <a:cs typeface="Calibri"/>
              </a:rPr>
              <a:t>Pharmacy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85009" y="3505430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51379" y="3695930"/>
            <a:ext cx="40601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200mg </a:t>
            </a:r>
            <a:r>
              <a:rPr sz="1000" b="1" spc="-15" dirty="0">
                <a:latin typeface="Calibri"/>
                <a:cs typeface="Calibri"/>
              </a:rPr>
              <a:t>TDS </a:t>
            </a:r>
            <a:r>
              <a:rPr sz="1000" b="1" spc="-20" dirty="0">
                <a:latin typeface="Calibri"/>
                <a:cs typeface="Calibri"/>
              </a:rPr>
              <a:t>for </a:t>
            </a:r>
            <a:r>
              <a:rPr sz="1000" b="1" dirty="0">
                <a:latin typeface="Calibri"/>
                <a:cs typeface="Calibri"/>
              </a:rPr>
              <a:t>7 </a:t>
            </a:r>
            <a:r>
              <a:rPr sz="1000" b="1" spc="-5" dirty="0">
                <a:latin typeface="Calibri"/>
                <a:cs typeface="Calibri"/>
              </a:rPr>
              <a:t>days, </a:t>
            </a:r>
            <a:r>
              <a:rPr sz="1000" b="1" spc="-25" dirty="0">
                <a:latin typeface="Calibri"/>
                <a:cs typeface="Calibri"/>
              </a:rPr>
              <a:t>then </a:t>
            </a:r>
            <a:r>
              <a:rPr sz="1000" b="1" spc="-10" dirty="0">
                <a:latin typeface="Calibri"/>
                <a:cs typeface="Calibri"/>
              </a:rPr>
              <a:t>200mg </a:t>
            </a:r>
            <a:r>
              <a:rPr sz="1000" b="1" spc="15" dirty="0">
                <a:latin typeface="Calibri"/>
                <a:cs typeface="Calibri"/>
              </a:rPr>
              <a:t>BD </a:t>
            </a:r>
            <a:r>
              <a:rPr sz="1000" b="1" spc="-20" dirty="0">
                <a:latin typeface="Calibri"/>
                <a:cs typeface="Calibri"/>
              </a:rPr>
              <a:t>for </a:t>
            </a:r>
            <a:r>
              <a:rPr sz="1000" b="1" dirty="0">
                <a:latin typeface="Calibri"/>
                <a:cs typeface="Calibri"/>
              </a:rPr>
              <a:t>7 </a:t>
            </a:r>
            <a:r>
              <a:rPr sz="1000" b="1" spc="-5" dirty="0">
                <a:latin typeface="Calibri"/>
                <a:cs typeface="Calibri"/>
              </a:rPr>
              <a:t>days, </a:t>
            </a:r>
            <a:r>
              <a:rPr sz="1000" b="1" spc="-25" dirty="0">
                <a:latin typeface="Calibri"/>
                <a:cs typeface="Calibri"/>
              </a:rPr>
              <a:t>then </a:t>
            </a:r>
            <a:r>
              <a:rPr sz="1000" b="1" spc="-10" dirty="0">
                <a:latin typeface="Calibri"/>
                <a:cs typeface="Calibri"/>
              </a:rPr>
              <a:t>200mg </a:t>
            </a:r>
            <a:r>
              <a:rPr sz="1000" b="1" spc="10" dirty="0">
                <a:latin typeface="Calibri"/>
                <a:cs typeface="Calibri"/>
              </a:rPr>
              <a:t>OD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thereafter.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744304" y="45061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4304" y="5146242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2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88977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33442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01077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68713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36350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03986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71622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39257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06894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74531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42166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09801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77439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45074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2711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80346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147981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515618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883254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250889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618526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986161" y="3896561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0"/>
                </a:moveTo>
                <a:lnTo>
                  <a:pt x="0" y="18719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82627" y="4207711"/>
            <a:ext cx="8277859" cy="0"/>
          </a:xfrm>
          <a:custGeom>
            <a:avLst/>
            <a:gdLst/>
            <a:ahLst/>
            <a:cxnLst/>
            <a:rect l="l" t="t" r="r" b="b"/>
            <a:pathLst>
              <a:path w="8277859">
                <a:moveTo>
                  <a:pt x="0" y="0"/>
                </a:moveTo>
                <a:lnTo>
                  <a:pt x="82775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1849" y="451251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1849" y="481731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1849" y="5152592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1849" y="5457392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1849" y="5762192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8199" y="3896561"/>
            <a:ext cx="0" cy="2131060"/>
          </a:xfrm>
          <a:custGeom>
            <a:avLst/>
            <a:gdLst/>
            <a:ahLst/>
            <a:cxnLst/>
            <a:rect l="l" t="t" r="r" b="b"/>
            <a:pathLst>
              <a:path h="2131060">
                <a:moveTo>
                  <a:pt x="0" y="0"/>
                </a:moveTo>
                <a:lnTo>
                  <a:pt x="0" y="21310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353798" y="3896561"/>
            <a:ext cx="0" cy="2131060"/>
          </a:xfrm>
          <a:custGeom>
            <a:avLst/>
            <a:gdLst/>
            <a:ahLst/>
            <a:cxnLst/>
            <a:rect l="l" t="t" r="r" b="b"/>
            <a:pathLst>
              <a:path h="2131060">
                <a:moveTo>
                  <a:pt x="0" y="0"/>
                </a:moveTo>
                <a:lnTo>
                  <a:pt x="0" y="21310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1849" y="3902911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31849" y="6021272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94078" y="3666750"/>
            <a:ext cx="117221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Additional </a:t>
            </a:r>
            <a:r>
              <a:rPr sz="1000" spc="-25" dirty="0">
                <a:latin typeface="Calibri"/>
                <a:cs typeface="Calibri"/>
              </a:rPr>
              <a:t>information  Drug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94078" y="4182312"/>
            <a:ext cx="901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35" dirty="0">
                <a:latin typeface="Calibri"/>
                <a:cs typeface="Calibri"/>
              </a:rPr>
              <a:t>Amiodarone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10441" y="3991812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310441" y="4296612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800185" y="4487112"/>
            <a:ext cx="317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Calibri"/>
                <a:cs typeface="Calibri"/>
              </a:rPr>
              <a:t>R</a:t>
            </a:r>
            <a:r>
              <a:rPr sz="1000" spc="-30" dirty="0">
                <a:latin typeface="Calibri"/>
                <a:cs typeface="Calibri"/>
              </a:rPr>
              <a:t>ou</a:t>
            </a:r>
            <a:r>
              <a:rPr sz="1000" spc="-3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000" b="1" spc="-35" dirty="0">
                <a:latin typeface="Calibri"/>
                <a:cs typeface="Calibri"/>
              </a:rPr>
              <a:t>PO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285009" y="460141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94078" y="4487112"/>
            <a:ext cx="527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Calibri"/>
                <a:cs typeface="Calibri"/>
              </a:rPr>
              <a:t>Dose  </a:t>
            </a:r>
            <a:r>
              <a:rPr sz="1000" b="1" spc="-10" dirty="0">
                <a:latin typeface="Calibri"/>
                <a:cs typeface="Calibri"/>
              </a:rPr>
              <a:t>200mg  </a:t>
            </a:r>
            <a:r>
              <a:rPr sz="1000" spc="-20" dirty="0">
                <a:latin typeface="Calibri"/>
                <a:cs typeface="Calibri"/>
              </a:rPr>
              <a:t>P</a:t>
            </a:r>
            <a:r>
              <a:rPr sz="1000" spc="-5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s</a:t>
            </a:r>
            <a:r>
              <a:rPr sz="1000" spc="-25" dirty="0">
                <a:latin typeface="Calibri"/>
                <a:cs typeface="Calibri"/>
              </a:rPr>
              <a:t>c</a:t>
            </a:r>
            <a:r>
              <a:rPr sz="1000" spc="-50" dirty="0">
                <a:latin typeface="Calibri"/>
                <a:cs typeface="Calibri"/>
              </a:rPr>
              <a:t>r</a:t>
            </a:r>
            <a:r>
              <a:rPr sz="1000" spc="-30" dirty="0">
                <a:latin typeface="Calibri"/>
                <a:cs typeface="Calibri"/>
              </a:rPr>
              <a:t>ib</a:t>
            </a:r>
            <a:r>
              <a:rPr sz="1000" dirty="0">
                <a:latin typeface="Calibri"/>
                <a:cs typeface="Calibri"/>
              </a:rPr>
              <a:t>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19478" y="4944312"/>
            <a:ext cx="752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 smtClean="0">
                <a:latin typeface="Calibri"/>
                <a:cs typeface="Calibri"/>
              </a:rPr>
              <a:t>Doctor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285009" y="490621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94078" y="5127191"/>
            <a:ext cx="308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Calibri"/>
                <a:cs typeface="Calibri"/>
              </a:rPr>
              <a:t>B</a:t>
            </a:r>
            <a:r>
              <a:rPr sz="1000" spc="-30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eep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285009" y="524149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94078" y="5279591"/>
            <a:ext cx="3168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Calibri"/>
                <a:cs typeface="Calibri"/>
              </a:rPr>
              <a:t>1234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0" dirty="0">
                <a:latin typeface="Calibri"/>
                <a:cs typeface="Calibri"/>
              </a:rPr>
              <a:t>N</a:t>
            </a:r>
            <a:r>
              <a:rPr sz="1000" spc="-30" dirty="0">
                <a:latin typeface="Calibri"/>
                <a:cs typeface="Calibri"/>
              </a:rPr>
              <a:t>o</a:t>
            </a:r>
            <a:r>
              <a:rPr sz="1000" spc="-3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00184" y="5127191"/>
            <a:ext cx="86681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Start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date  </a:t>
            </a:r>
            <a:r>
              <a:rPr sz="1000" b="1" spc="20" dirty="0" smtClean="0">
                <a:latin typeface="Calibri"/>
                <a:cs typeface="Calibri"/>
              </a:rPr>
              <a:t>xx</a:t>
            </a:r>
            <a:r>
              <a:rPr lang="en-GB" sz="1000" b="1" spc="20" dirty="0" smtClean="0">
                <a:latin typeface="Calibri"/>
                <a:cs typeface="Calibri"/>
              </a:rPr>
              <a:t>+7</a:t>
            </a:r>
            <a:r>
              <a:rPr sz="1000" b="1" spc="20" dirty="0" smtClean="0">
                <a:latin typeface="Calibri"/>
                <a:cs typeface="Calibri"/>
              </a:rPr>
              <a:t>/xx/xx  </a:t>
            </a:r>
            <a:r>
              <a:rPr sz="1000" spc="-20" dirty="0">
                <a:latin typeface="Calibri"/>
                <a:cs typeface="Calibri"/>
              </a:rPr>
              <a:t>P</a:t>
            </a:r>
            <a:r>
              <a:rPr sz="1000" spc="-25" dirty="0">
                <a:latin typeface="Calibri"/>
                <a:cs typeface="Calibri"/>
              </a:rPr>
              <a:t>h</a:t>
            </a:r>
            <a:r>
              <a:rPr sz="1000" spc="20" dirty="0">
                <a:latin typeface="Calibri"/>
                <a:cs typeface="Calibri"/>
              </a:rPr>
              <a:t>a</a:t>
            </a:r>
            <a:r>
              <a:rPr sz="1000" spc="-5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m</a:t>
            </a:r>
            <a:r>
              <a:rPr sz="1000" spc="20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c</a:t>
            </a:r>
            <a:r>
              <a:rPr sz="1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894078" y="5514542"/>
            <a:ext cx="4371975" cy="4305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561975" algn="ctr">
              <a:lnSpc>
                <a:spcPct val="100000"/>
              </a:lnSpc>
              <a:spcBef>
                <a:spcPts val="350"/>
              </a:spcBef>
            </a:pPr>
            <a:r>
              <a:rPr sz="1000" b="1" spc="-10" dirty="0">
                <a:latin typeface="Calibri"/>
                <a:cs typeface="Calibri"/>
              </a:rPr>
              <a:t>22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1282065" algn="l"/>
              </a:tabLst>
            </a:pPr>
            <a:r>
              <a:rPr sz="1000" spc="-20" dirty="0">
                <a:latin typeface="Calibri"/>
                <a:cs typeface="Calibri"/>
              </a:rPr>
              <a:t>Additional</a:t>
            </a:r>
            <a:r>
              <a:rPr sz="1000" spc="1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information	</a:t>
            </a:r>
            <a:r>
              <a:rPr sz="1200" b="1" spc="-5" dirty="0">
                <a:latin typeface="Calibri"/>
                <a:cs typeface="Calibri"/>
              </a:rPr>
              <a:t>200mg </a:t>
            </a:r>
            <a:r>
              <a:rPr sz="1200" b="1" spc="10" dirty="0">
                <a:latin typeface="Calibri"/>
                <a:cs typeface="Calibri"/>
              </a:rPr>
              <a:t>BD </a:t>
            </a:r>
            <a:r>
              <a:rPr sz="1200" b="1" spc="-10" dirty="0">
                <a:latin typeface="Calibri"/>
                <a:cs typeface="Calibri"/>
              </a:rPr>
              <a:t>for </a:t>
            </a:r>
            <a:r>
              <a:rPr sz="1200" b="1" dirty="0">
                <a:latin typeface="Calibri"/>
                <a:cs typeface="Calibri"/>
              </a:rPr>
              <a:t>7 days, </a:t>
            </a:r>
            <a:r>
              <a:rPr sz="1200" b="1" spc="-20" dirty="0">
                <a:latin typeface="Calibri"/>
                <a:cs typeface="Calibri"/>
              </a:rPr>
              <a:t>then </a:t>
            </a:r>
            <a:r>
              <a:rPr sz="1200" b="1" spc="-5" dirty="0">
                <a:latin typeface="Calibri"/>
                <a:cs typeface="Calibri"/>
              </a:rPr>
              <a:t>200mg </a:t>
            </a:r>
            <a:r>
              <a:rPr sz="1200" b="1" spc="-10" dirty="0">
                <a:latin typeface="Calibri"/>
                <a:cs typeface="Calibri"/>
              </a:rPr>
              <a:t>OD</a:t>
            </a:r>
            <a:r>
              <a:rPr sz="1200" b="1" spc="-1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thereafter.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206750" y="21399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0" y="133350"/>
                </a:moveTo>
                <a:lnTo>
                  <a:pt x="8740" y="91201"/>
                </a:lnTo>
                <a:lnTo>
                  <a:pt x="33079" y="54595"/>
                </a:lnTo>
                <a:lnTo>
                  <a:pt x="70193" y="25728"/>
                </a:lnTo>
                <a:lnTo>
                  <a:pt x="117258" y="6798"/>
                </a:lnTo>
                <a:lnTo>
                  <a:pt x="171450" y="0"/>
                </a:lnTo>
                <a:lnTo>
                  <a:pt x="225641" y="6798"/>
                </a:lnTo>
                <a:lnTo>
                  <a:pt x="272706" y="25728"/>
                </a:lnTo>
                <a:lnTo>
                  <a:pt x="309820" y="54595"/>
                </a:lnTo>
                <a:lnTo>
                  <a:pt x="334159" y="91201"/>
                </a:lnTo>
                <a:lnTo>
                  <a:pt x="342900" y="133350"/>
                </a:lnTo>
                <a:lnTo>
                  <a:pt x="334159" y="175498"/>
                </a:lnTo>
                <a:lnTo>
                  <a:pt x="309820" y="212104"/>
                </a:lnTo>
                <a:lnTo>
                  <a:pt x="272706" y="240971"/>
                </a:lnTo>
                <a:lnTo>
                  <a:pt x="225641" y="259901"/>
                </a:lnTo>
                <a:lnTo>
                  <a:pt x="171450" y="266700"/>
                </a:lnTo>
                <a:lnTo>
                  <a:pt x="117258" y="259901"/>
                </a:lnTo>
                <a:lnTo>
                  <a:pt x="70193" y="240971"/>
                </a:lnTo>
                <a:lnTo>
                  <a:pt x="33079" y="212104"/>
                </a:lnTo>
                <a:lnTo>
                  <a:pt x="8740" y="175498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06750" y="3473450"/>
            <a:ext cx="342900" cy="279400"/>
          </a:xfrm>
          <a:custGeom>
            <a:avLst/>
            <a:gdLst/>
            <a:ahLst/>
            <a:cxnLst/>
            <a:rect l="l" t="t" r="r" b="b"/>
            <a:pathLst>
              <a:path w="342900" h="279400">
                <a:moveTo>
                  <a:pt x="0" y="139700"/>
                </a:moveTo>
                <a:lnTo>
                  <a:pt x="8740" y="95543"/>
                </a:lnTo>
                <a:lnTo>
                  <a:pt x="33079" y="57194"/>
                </a:lnTo>
                <a:lnTo>
                  <a:pt x="70193" y="26953"/>
                </a:lnTo>
                <a:lnTo>
                  <a:pt x="117258" y="7121"/>
                </a:lnTo>
                <a:lnTo>
                  <a:pt x="171450" y="0"/>
                </a:lnTo>
                <a:lnTo>
                  <a:pt x="225641" y="7121"/>
                </a:lnTo>
                <a:lnTo>
                  <a:pt x="272706" y="26953"/>
                </a:lnTo>
                <a:lnTo>
                  <a:pt x="309820" y="57194"/>
                </a:lnTo>
                <a:lnTo>
                  <a:pt x="334159" y="95543"/>
                </a:lnTo>
                <a:lnTo>
                  <a:pt x="342900" y="139700"/>
                </a:lnTo>
                <a:lnTo>
                  <a:pt x="334159" y="183856"/>
                </a:lnTo>
                <a:lnTo>
                  <a:pt x="309820" y="222205"/>
                </a:lnTo>
                <a:lnTo>
                  <a:pt x="272706" y="252446"/>
                </a:lnTo>
                <a:lnTo>
                  <a:pt x="225641" y="272278"/>
                </a:lnTo>
                <a:lnTo>
                  <a:pt x="171450" y="279400"/>
                </a:lnTo>
                <a:lnTo>
                  <a:pt x="117258" y="272278"/>
                </a:lnTo>
                <a:lnTo>
                  <a:pt x="70193" y="252446"/>
                </a:lnTo>
                <a:lnTo>
                  <a:pt x="33079" y="222205"/>
                </a:lnTo>
                <a:lnTo>
                  <a:pt x="8740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06750" y="27876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0" y="133350"/>
                </a:moveTo>
                <a:lnTo>
                  <a:pt x="8740" y="91201"/>
                </a:lnTo>
                <a:lnTo>
                  <a:pt x="33079" y="54595"/>
                </a:lnTo>
                <a:lnTo>
                  <a:pt x="70193" y="25728"/>
                </a:lnTo>
                <a:lnTo>
                  <a:pt x="117258" y="6798"/>
                </a:lnTo>
                <a:lnTo>
                  <a:pt x="171450" y="0"/>
                </a:lnTo>
                <a:lnTo>
                  <a:pt x="225641" y="6798"/>
                </a:lnTo>
                <a:lnTo>
                  <a:pt x="272706" y="25728"/>
                </a:lnTo>
                <a:lnTo>
                  <a:pt x="309820" y="54595"/>
                </a:lnTo>
                <a:lnTo>
                  <a:pt x="334159" y="91201"/>
                </a:lnTo>
                <a:lnTo>
                  <a:pt x="342900" y="133350"/>
                </a:lnTo>
                <a:lnTo>
                  <a:pt x="334159" y="175498"/>
                </a:lnTo>
                <a:lnTo>
                  <a:pt x="309820" y="212104"/>
                </a:lnTo>
                <a:lnTo>
                  <a:pt x="272706" y="240971"/>
                </a:lnTo>
                <a:lnTo>
                  <a:pt x="225641" y="259901"/>
                </a:lnTo>
                <a:lnTo>
                  <a:pt x="171450" y="266700"/>
                </a:lnTo>
                <a:lnTo>
                  <a:pt x="117258" y="259901"/>
                </a:lnTo>
                <a:lnTo>
                  <a:pt x="70193" y="240971"/>
                </a:lnTo>
                <a:lnTo>
                  <a:pt x="33079" y="212104"/>
                </a:lnTo>
                <a:lnTo>
                  <a:pt x="8740" y="175498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86550" y="1873249"/>
            <a:ext cx="4670425" cy="1653539"/>
          </a:xfrm>
          <a:custGeom>
            <a:avLst/>
            <a:gdLst/>
            <a:ahLst/>
            <a:cxnLst/>
            <a:rect l="l" t="t" r="r" b="b"/>
            <a:pathLst>
              <a:path w="4670425" h="1653539">
                <a:moveTo>
                  <a:pt x="0" y="1653246"/>
                </a:moveTo>
                <a:lnTo>
                  <a:pt x="467036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86550" y="1873250"/>
            <a:ext cx="0" cy="1653539"/>
          </a:xfrm>
          <a:custGeom>
            <a:avLst/>
            <a:gdLst/>
            <a:ahLst/>
            <a:cxnLst/>
            <a:rect l="l" t="t" r="r" b="b"/>
            <a:pathLst>
              <a:path h="1653539">
                <a:moveTo>
                  <a:pt x="0" y="0"/>
                </a:moveTo>
                <a:lnTo>
                  <a:pt x="0" y="165324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155950" y="5187950"/>
            <a:ext cx="342900" cy="279400"/>
          </a:xfrm>
          <a:custGeom>
            <a:avLst/>
            <a:gdLst/>
            <a:ahLst/>
            <a:cxnLst/>
            <a:rect l="l" t="t" r="r" b="b"/>
            <a:pathLst>
              <a:path w="342900" h="279400">
                <a:moveTo>
                  <a:pt x="0" y="139700"/>
                </a:moveTo>
                <a:lnTo>
                  <a:pt x="8740" y="95543"/>
                </a:lnTo>
                <a:lnTo>
                  <a:pt x="33079" y="57194"/>
                </a:lnTo>
                <a:lnTo>
                  <a:pt x="70193" y="26953"/>
                </a:lnTo>
                <a:lnTo>
                  <a:pt x="117258" y="7121"/>
                </a:lnTo>
                <a:lnTo>
                  <a:pt x="171450" y="0"/>
                </a:lnTo>
                <a:lnTo>
                  <a:pt x="225641" y="7121"/>
                </a:lnTo>
                <a:lnTo>
                  <a:pt x="272706" y="26953"/>
                </a:lnTo>
                <a:lnTo>
                  <a:pt x="309820" y="57194"/>
                </a:lnTo>
                <a:lnTo>
                  <a:pt x="334159" y="95543"/>
                </a:lnTo>
                <a:lnTo>
                  <a:pt x="342900" y="139700"/>
                </a:lnTo>
                <a:lnTo>
                  <a:pt x="334159" y="183856"/>
                </a:lnTo>
                <a:lnTo>
                  <a:pt x="309820" y="222205"/>
                </a:lnTo>
                <a:lnTo>
                  <a:pt x="272706" y="252446"/>
                </a:lnTo>
                <a:lnTo>
                  <a:pt x="225641" y="272278"/>
                </a:lnTo>
                <a:lnTo>
                  <a:pt x="171450" y="279400"/>
                </a:lnTo>
                <a:lnTo>
                  <a:pt x="117258" y="272278"/>
                </a:lnTo>
                <a:lnTo>
                  <a:pt x="70193" y="252446"/>
                </a:lnTo>
                <a:lnTo>
                  <a:pt x="33079" y="222205"/>
                </a:lnTo>
                <a:lnTo>
                  <a:pt x="8740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206750" y="42862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0" y="133350"/>
                </a:moveTo>
                <a:lnTo>
                  <a:pt x="8740" y="91201"/>
                </a:lnTo>
                <a:lnTo>
                  <a:pt x="33079" y="54595"/>
                </a:lnTo>
                <a:lnTo>
                  <a:pt x="70193" y="25728"/>
                </a:lnTo>
                <a:lnTo>
                  <a:pt x="117258" y="6798"/>
                </a:lnTo>
                <a:lnTo>
                  <a:pt x="171450" y="0"/>
                </a:lnTo>
                <a:lnTo>
                  <a:pt x="225641" y="6798"/>
                </a:lnTo>
                <a:lnTo>
                  <a:pt x="272706" y="25728"/>
                </a:lnTo>
                <a:lnTo>
                  <a:pt x="309820" y="54595"/>
                </a:lnTo>
                <a:lnTo>
                  <a:pt x="334159" y="91201"/>
                </a:lnTo>
                <a:lnTo>
                  <a:pt x="342900" y="133350"/>
                </a:lnTo>
                <a:lnTo>
                  <a:pt x="334159" y="175498"/>
                </a:lnTo>
                <a:lnTo>
                  <a:pt x="309820" y="212104"/>
                </a:lnTo>
                <a:lnTo>
                  <a:pt x="272706" y="240971"/>
                </a:lnTo>
                <a:lnTo>
                  <a:pt x="225641" y="259901"/>
                </a:lnTo>
                <a:lnTo>
                  <a:pt x="171450" y="266700"/>
                </a:lnTo>
                <a:lnTo>
                  <a:pt x="117258" y="259901"/>
                </a:lnTo>
                <a:lnTo>
                  <a:pt x="70193" y="240971"/>
                </a:lnTo>
                <a:lnTo>
                  <a:pt x="33079" y="212104"/>
                </a:lnTo>
                <a:lnTo>
                  <a:pt x="8740" y="175498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52850" y="4349750"/>
            <a:ext cx="2607945" cy="3810"/>
          </a:xfrm>
          <a:custGeom>
            <a:avLst/>
            <a:gdLst/>
            <a:ahLst/>
            <a:cxnLst/>
            <a:rect l="l" t="t" r="r" b="b"/>
            <a:pathLst>
              <a:path w="2607945" h="3810">
                <a:moveTo>
                  <a:pt x="0" y="3387"/>
                </a:moveTo>
                <a:lnTo>
                  <a:pt x="260742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52850" y="5327650"/>
            <a:ext cx="2607945" cy="3810"/>
          </a:xfrm>
          <a:custGeom>
            <a:avLst/>
            <a:gdLst/>
            <a:ahLst/>
            <a:cxnLst/>
            <a:rect l="l" t="t" r="r" b="b"/>
            <a:pathLst>
              <a:path w="2607945" h="3810">
                <a:moveTo>
                  <a:pt x="0" y="3387"/>
                </a:moveTo>
                <a:lnTo>
                  <a:pt x="260742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75750" y="5327650"/>
            <a:ext cx="2179320" cy="0"/>
          </a:xfrm>
          <a:custGeom>
            <a:avLst/>
            <a:gdLst/>
            <a:ahLst/>
            <a:cxnLst/>
            <a:rect l="l" t="t" r="r" b="b"/>
            <a:pathLst>
              <a:path w="2179320">
                <a:moveTo>
                  <a:pt x="0" y="0"/>
                </a:moveTo>
                <a:lnTo>
                  <a:pt x="2179042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56350" y="4222750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1" y="2727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81750" y="5187950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1" y="2727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75750" y="5187950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0" y="2727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7523739" y="2172010"/>
            <a:ext cx="2421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Signature.</a:t>
            </a:r>
            <a:r>
              <a:rPr sz="2400" b="1" i="1" spc="-120" dirty="0">
                <a:latin typeface="Calibri"/>
                <a:cs typeface="Calibri"/>
              </a:rPr>
              <a:t> </a:t>
            </a:r>
            <a:r>
              <a:rPr sz="2400" b="1" i="1" spc="15" dirty="0">
                <a:latin typeface="Calibri"/>
                <a:cs typeface="Calibri"/>
              </a:rPr>
              <a:t>Loading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523739" y="2540310"/>
            <a:ext cx="224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6555" algn="l"/>
              </a:tabLst>
            </a:pPr>
            <a:r>
              <a:rPr sz="2400" b="1" i="1" spc="30" dirty="0">
                <a:latin typeface="Calibri"/>
                <a:cs typeface="Calibri"/>
              </a:rPr>
              <a:t>d</a:t>
            </a:r>
            <a:r>
              <a:rPr sz="2400" b="1" i="1" spc="35" dirty="0">
                <a:latin typeface="Calibri"/>
                <a:cs typeface="Calibri"/>
              </a:rPr>
              <a:t>o</a:t>
            </a:r>
            <a:r>
              <a:rPr sz="2400" b="1" i="1" spc="-50" dirty="0">
                <a:latin typeface="Calibri"/>
                <a:cs typeface="Calibri"/>
              </a:rPr>
              <a:t>s</a:t>
            </a:r>
            <a:r>
              <a:rPr sz="2400" b="1" i="1" dirty="0">
                <a:latin typeface="Calibri"/>
                <a:cs typeface="Calibri"/>
              </a:rPr>
              <a:t>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 err="1" smtClean="0">
                <a:latin typeface="Calibri"/>
                <a:cs typeface="Calibri"/>
              </a:rPr>
              <a:t>am</a:t>
            </a:r>
            <a:r>
              <a:rPr sz="2400" b="1" i="1" spc="5" dirty="0" err="1" smtClean="0">
                <a:latin typeface="Calibri"/>
                <a:cs typeface="Calibri"/>
              </a:rPr>
              <a:t>i</a:t>
            </a:r>
            <a:r>
              <a:rPr sz="2400" b="1" i="1" spc="30" dirty="0" err="1" smtClean="0">
                <a:latin typeface="Calibri"/>
                <a:cs typeface="Calibri"/>
              </a:rPr>
              <a:t>o</a:t>
            </a:r>
            <a:r>
              <a:rPr sz="2400" b="1" i="1" dirty="0" err="1" smtClean="0">
                <a:latin typeface="Calibri"/>
                <a:cs typeface="Calibri"/>
              </a:rPr>
              <a:t>d</a:t>
            </a:r>
            <a:r>
              <a:rPr sz="2400" b="1" i="1" spc="-1235" dirty="0" err="1" smtClean="0">
                <a:latin typeface="Calibri"/>
                <a:cs typeface="Calibri"/>
              </a:rPr>
              <a:t>a</a:t>
            </a:r>
            <a:r>
              <a:rPr sz="2400" b="1" i="1" spc="-45" dirty="0" err="1" smtClean="0">
                <a:latin typeface="Calibri"/>
                <a:cs typeface="Calibri"/>
              </a:rPr>
              <a:t>r</a:t>
            </a:r>
            <a:r>
              <a:rPr lang="en-GB" sz="2400" b="1" i="1" spc="-45" dirty="0" smtClean="0">
                <a:latin typeface="Calibri"/>
                <a:cs typeface="Calibri"/>
              </a:rPr>
              <a:t> r</a:t>
            </a:r>
            <a:r>
              <a:rPr sz="2400" b="1" i="1" spc="30" dirty="0" smtClean="0">
                <a:latin typeface="Calibri"/>
                <a:cs typeface="Calibri"/>
              </a:rPr>
              <a:t>on</a:t>
            </a:r>
            <a:r>
              <a:rPr sz="2400" b="1" i="1" dirty="0" smtClean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0642598" y="152400"/>
            <a:ext cx="14224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0"/>
          <p:cNvSpPr txBox="1"/>
          <p:nvPr/>
        </p:nvSpPr>
        <p:spPr>
          <a:xfrm>
            <a:off x="5839259" y="6172200"/>
            <a:ext cx="15344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20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….</a:t>
            </a:r>
            <a:endParaRPr sz="28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9475" y="414902"/>
            <a:ext cx="28067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A</a:t>
            </a:r>
            <a:r>
              <a:rPr spc="-15" dirty="0"/>
              <a:t>mi</a:t>
            </a:r>
            <a:r>
              <a:rPr spc="-20" dirty="0"/>
              <a:t>o</a:t>
            </a:r>
            <a:r>
              <a:rPr spc="-10" dirty="0"/>
              <a:t>da</a:t>
            </a:r>
            <a:r>
              <a:rPr spc="-135" dirty="0"/>
              <a:t>r</a:t>
            </a:r>
            <a:r>
              <a:rPr spc="-20" dirty="0"/>
              <a:t>o</a:t>
            </a:r>
            <a:r>
              <a:rPr spc="-10" dirty="0"/>
              <a:t>n</a:t>
            </a:r>
            <a:r>
              <a:rPr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3232150" y="18732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0" y="133350"/>
                </a:moveTo>
                <a:lnTo>
                  <a:pt x="8740" y="91201"/>
                </a:lnTo>
                <a:lnTo>
                  <a:pt x="33079" y="54595"/>
                </a:lnTo>
                <a:lnTo>
                  <a:pt x="70193" y="25728"/>
                </a:lnTo>
                <a:lnTo>
                  <a:pt x="117258" y="6798"/>
                </a:lnTo>
                <a:lnTo>
                  <a:pt x="171450" y="0"/>
                </a:lnTo>
                <a:lnTo>
                  <a:pt x="225641" y="6798"/>
                </a:lnTo>
                <a:lnTo>
                  <a:pt x="272706" y="25728"/>
                </a:lnTo>
                <a:lnTo>
                  <a:pt x="309820" y="54595"/>
                </a:lnTo>
                <a:lnTo>
                  <a:pt x="334159" y="91201"/>
                </a:lnTo>
                <a:lnTo>
                  <a:pt x="342900" y="133350"/>
                </a:lnTo>
                <a:lnTo>
                  <a:pt x="334159" y="175498"/>
                </a:lnTo>
                <a:lnTo>
                  <a:pt x="309820" y="212104"/>
                </a:lnTo>
                <a:lnTo>
                  <a:pt x="272706" y="240971"/>
                </a:lnTo>
                <a:lnTo>
                  <a:pt x="225641" y="259901"/>
                </a:lnTo>
                <a:lnTo>
                  <a:pt x="171450" y="266700"/>
                </a:lnTo>
                <a:lnTo>
                  <a:pt x="117258" y="259901"/>
                </a:lnTo>
                <a:lnTo>
                  <a:pt x="70193" y="240971"/>
                </a:lnTo>
                <a:lnTo>
                  <a:pt x="33079" y="212104"/>
                </a:lnTo>
                <a:lnTo>
                  <a:pt x="8740" y="175498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2150" y="34861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0" y="133350"/>
                </a:moveTo>
                <a:lnTo>
                  <a:pt x="8740" y="91201"/>
                </a:lnTo>
                <a:lnTo>
                  <a:pt x="33079" y="54595"/>
                </a:lnTo>
                <a:lnTo>
                  <a:pt x="70193" y="25728"/>
                </a:lnTo>
                <a:lnTo>
                  <a:pt x="117258" y="6798"/>
                </a:lnTo>
                <a:lnTo>
                  <a:pt x="171450" y="0"/>
                </a:lnTo>
                <a:lnTo>
                  <a:pt x="225641" y="6798"/>
                </a:lnTo>
                <a:lnTo>
                  <a:pt x="272706" y="25728"/>
                </a:lnTo>
                <a:lnTo>
                  <a:pt x="309820" y="54595"/>
                </a:lnTo>
                <a:lnTo>
                  <a:pt x="334159" y="91201"/>
                </a:lnTo>
                <a:lnTo>
                  <a:pt x="342900" y="133350"/>
                </a:lnTo>
                <a:lnTo>
                  <a:pt x="334159" y="175498"/>
                </a:lnTo>
                <a:lnTo>
                  <a:pt x="309820" y="212104"/>
                </a:lnTo>
                <a:lnTo>
                  <a:pt x="272706" y="240971"/>
                </a:lnTo>
                <a:lnTo>
                  <a:pt x="225641" y="259901"/>
                </a:lnTo>
                <a:lnTo>
                  <a:pt x="171450" y="266700"/>
                </a:lnTo>
                <a:lnTo>
                  <a:pt x="117258" y="259901"/>
                </a:lnTo>
                <a:lnTo>
                  <a:pt x="70193" y="240971"/>
                </a:lnTo>
                <a:lnTo>
                  <a:pt x="33079" y="212104"/>
                </a:lnTo>
                <a:lnTo>
                  <a:pt x="8740" y="175498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750" y="2774950"/>
            <a:ext cx="342900" cy="279400"/>
          </a:xfrm>
          <a:custGeom>
            <a:avLst/>
            <a:gdLst/>
            <a:ahLst/>
            <a:cxnLst/>
            <a:rect l="l" t="t" r="r" b="b"/>
            <a:pathLst>
              <a:path w="342900" h="279400">
                <a:moveTo>
                  <a:pt x="0" y="139700"/>
                </a:moveTo>
                <a:lnTo>
                  <a:pt x="8740" y="95543"/>
                </a:lnTo>
                <a:lnTo>
                  <a:pt x="33079" y="57194"/>
                </a:lnTo>
                <a:lnTo>
                  <a:pt x="70193" y="26953"/>
                </a:lnTo>
                <a:lnTo>
                  <a:pt x="117258" y="7121"/>
                </a:lnTo>
                <a:lnTo>
                  <a:pt x="171450" y="0"/>
                </a:lnTo>
                <a:lnTo>
                  <a:pt x="225641" y="7121"/>
                </a:lnTo>
                <a:lnTo>
                  <a:pt x="272706" y="26953"/>
                </a:lnTo>
                <a:lnTo>
                  <a:pt x="309820" y="57194"/>
                </a:lnTo>
                <a:lnTo>
                  <a:pt x="334159" y="95543"/>
                </a:lnTo>
                <a:lnTo>
                  <a:pt x="342900" y="139700"/>
                </a:lnTo>
                <a:lnTo>
                  <a:pt x="334159" y="183856"/>
                </a:lnTo>
                <a:lnTo>
                  <a:pt x="309820" y="222205"/>
                </a:lnTo>
                <a:lnTo>
                  <a:pt x="272706" y="252446"/>
                </a:lnTo>
                <a:lnTo>
                  <a:pt x="225641" y="272278"/>
                </a:lnTo>
                <a:lnTo>
                  <a:pt x="171450" y="279400"/>
                </a:lnTo>
                <a:lnTo>
                  <a:pt x="117258" y="272278"/>
                </a:lnTo>
                <a:lnTo>
                  <a:pt x="70193" y="252446"/>
                </a:lnTo>
                <a:lnTo>
                  <a:pt x="33079" y="222205"/>
                </a:lnTo>
                <a:lnTo>
                  <a:pt x="8740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17859"/>
              </p:ext>
            </p:extLst>
          </p:nvPr>
        </p:nvGraphicFramePr>
        <p:xfrm>
          <a:off x="831850" y="1489940"/>
          <a:ext cx="10530203" cy="2472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144"/>
                <a:gridCol w="1344930"/>
                <a:gridCol w="544830"/>
                <a:gridCol w="368300"/>
                <a:gridCol w="368299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152399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Date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rowSpan="2" grid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Drug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i="1" spc="-35" dirty="0">
                          <a:latin typeface="Calibri"/>
                          <a:cs typeface="Calibri"/>
                        </a:rPr>
                        <a:t>Amiodarone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5" dirty="0">
                          <a:latin typeface="Calibri"/>
                          <a:cs typeface="Calibri"/>
                        </a:rPr>
                        <a:t>Dose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200mg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30" dirty="0">
                          <a:latin typeface="Calibri"/>
                          <a:cs typeface="Calibri"/>
                        </a:rPr>
                        <a:t>Route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200" b="1" spc="-40" dirty="0">
                          <a:latin typeface="Calibri"/>
                          <a:cs typeface="Calibri"/>
                        </a:rPr>
                        <a:t>PO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79">
                <a:tc rowSpan="2" grid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Prescriber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i="1" spc="-10" dirty="0" smtClean="0">
                          <a:latin typeface="Calibri"/>
                          <a:cs typeface="Calibri"/>
                        </a:rPr>
                        <a:t>Doctor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2248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15" dirty="0">
                          <a:latin typeface="Calibri"/>
                          <a:cs typeface="Calibri"/>
                        </a:rPr>
                        <a:t>Bleep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1234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Start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date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xx/xx/xx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Notes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97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gridSpan="24"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Additional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information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200mg 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TDS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7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days, 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200mg 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BD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7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days, 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then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200mg 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10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thereafter.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0642598" y="152400"/>
            <a:ext cx="1422400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550" y="26479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pc="-15" dirty="0"/>
              <a:t>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828800"/>
            <a:ext cx="5041900" cy="230947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3025" marR="101600">
              <a:lnSpc>
                <a:spcPct val="90300"/>
              </a:lnSpc>
              <a:spcBef>
                <a:spcPts val="285"/>
              </a:spcBef>
            </a:pPr>
            <a:r>
              <a:rPr sz="1600" spc="5" dirty="0" smtClean="0">
                <a:latin typeface="Calibri"/>
                <a:cs typeface="Calibri"/>
              </a:rPr>
              <a:t>Ni</a:t>
            </a:r>
            <a:r>
              <a:rPr lang="en-GB" sz="1600" spc="5" dirty="0" smtClean="0">
                <a:latin typeface="Calibri"/>
                <a:cs typeface="Calibri"/>
              </a:rPr>
              <a:t>gel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Notreal </a:t>
            </a:r>
            <a:r>
              <a:rPr sz="1600" spc="15" dirty="0">
                <a:latin typeface="Calibri"/>
                <a:cs typeface="Calibri"/>
              </a:rPr>
              <a:t>is </a:t>
            </a:r>
            <a:r>
              <a:rPr sz="1600" spc="-5" dirty="0">
                <a:latin typeface="Calibri"/>
                <a:cs typeface="Calibri"/>
              </a:rPr>
              <a:t>admitted </a:t>
            </a:r>
            <a:r>
              <a:rPr sz="1600" spc="-15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acute </a:t>
            </a:r>
            <a:r>
              <a:rPr lang="en-GB" sz="1600" spc="5" dirty="0" smtClean="0">
                <a:latin typeface="Calibri"/>
                <a:cs typeface="Calibri"/>
              </a:rPr>
              <a:t>LV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failure </a:t>
            </a:r>
            <a:r>
              <a:rPr sz="1600" spc="-15" dirty="0">
                <a:latin typeface="Calibri"/>
                <a:cs typeface="Calibri"/>
              </a:rPr>
              <a:t>with </a:t>
            </a:r>
            <a:r>
              <a:rPr sz="1600" dirty="0">
                <a:latin typeface="Calibri"/>
                <a:cs typeface="Calibri"/>
              </a:rPr>
              <a:t>gross  </a:t>
            </a:r>
            <a:r>
              <a:rPr sz="1600" spc="-10" dirty="0">
                <a:latin typeface="Calibri"/>
                <a:cs typeface="Calibri"/>
              </a:rPr>
              <a:t>pulmonary oedema. </a:t>
            </a:r>
            <a:r>
              <a:rPr sz="1600" spc="-45" dirty="0">
                <a:latin typeface="Calibri"/>
                <a:cs typeface="Calibri"/>
              </a:rPr>
              <a:t>Your </a:t>
            </a:r>
            <a:r>
              <a:rPr lang="en-GB" sz="1600" spc="10" dirty="0">
                <a:latin typeface="Calibri"/>
                <a:cs typeface="Calibri"/>
              </a:rPr>
              <a:t>r</a:t>
            </a:r>
            <a:r>
              <a:rPr sz="1600" spc="10" dirty="0" err="1" smtClean="0">
                <a:latin typeface="Calibri"/>
                <a:cs typeface="Calibri"/>
              </a:rPr>
              <a:t>egistrar</a:t>
            </a:r>
            <a:r>
              <a:rPr sz="1600" spc="1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has </a:t>
            </a:r>
            <a:r>
              <a:rPr sz="1600" dirty="0">
                <a:latin typeface="Calibri"/>
                <a:cs typeface="Calibri"/>
              </a:rPr>
              <a:t>prescribed </a:t>
            </a:r>
            <a:r>
              <a:rPr sz="1600" spc="-5" dirty="0">
                <a:latin typeface="Calibri"/>
                <a:cs typeface="Calibri"/>
              </a:rPr>
              <a:t>IV  </a:t>
            </a:r>
            <a:r>
              <a:rPr lang="en-GB" sz="1600" spc="-15" dirty="0" smtClean="0">
                <a:latin typeface="Calibri"/>
                <a:cs typeface="Calibri"/>
              </a:rPr>
              <a:t>f</a:t>
            </a:r>
            <a:r>
              <a:rPr sz="1600" spc="-15" dirty="0" err="1" smtClean="0">
                <a:latin typeface="Calibri"/>
                <a:cs typeface="Calibri"/>
              </a:rPr>
              <a:t>urosemide</a:t>
            </a:r>
            <a:r>
              <a:rPr sz="1600" spc="-15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5" dirty="0" smtClean="0">
                <a:latin typeface="Calibri"/>
                <a:cs typeface="Calibri"/>
              </a:rPr>
              <a:t>Ni</a:t>
            </a:r>
            <a:r>
              <a:rPr lang="en-GB" sz="1600" spc="-15" dirty="0" smtClean="0">
                <a:latin typeface="Calibri"/>
                <a:cs typeface="Calibri"/>
              </a:rPr>
              <a:t>g</a:t>
            </a:r>
            <a:r>
              <a:rPr sz="1600" spc="-15" dirty="0" smtClean="0">
                <a:latin typeface="Calibri"/>
                <a:cs typeface="Calibri"/>
              </a:rPr>
              <a:t>e</a:t>
            </a:r>
            <a:r>
              <a:rPr lang="en-GB" sz="1600" spc="-15" dirty="0" smtClean="0">
                <a:latin typeface="Calibri"/>
                <a:cs typeface="Calibri"/>
              </a:rPr>
              <a:t>l</a:t>
            </a:r>
            <a:r>
              <a:rPr sz="1600" spc="-15" dirty="0" smtClean="0">
                <a:latin typeface="Calibri"/>
                <a:cs typeface="Calibri"/>
              </a:rPr>
              <a:t>’s </a:t>
            </a:r>
            <a:r>
              <a:rPr sz="1600" spc="10" dirty="0">
                <a:latin typeface="Calibri"/>
                <a:cs typeface="Calibri"/>
              </a:rPr>
              <a:t>regular </a:t>
            </a:r>
            <a:r>
              <a:rPr sz="1600" spc="-10" dirty="0">
                <a:latin typeface="Calibri"/>
                <a:cs typeface="Calibri"/>
              </a:rPr>
              <a:t>prescriptions </a:t>
            </a:r>
            <a:r>
              <a:rPr sz="1600" spc="-30" dirty="0">
                <a:latin typeface="Calibri"/>
                <a:cs typeface="Calibri"/>
              </a:rPr>
              <a:t>but </a:t>
            </a:r>
            <a:r>
              <a:rPr sz="1600" spc="-10" dirty="0">
                <a:latin typeface="Calibri"/>
                <a:cs typeface="Calibri"/>
              </a:rPr>
              <a:t>asks </a:t>
            </a:r>
            <a:r>
              <a:rPr sz="1600" spc="-25" dirty="0">
                <a:latin typeface="Calibri"/>
                <a:cs typeface="Calibri"/>
              </a:rPr>
              <a:t>you </a:t>
            </a:r>
            <a:r>
              <a:rPr sz="1600" spc="-20" dirty="0">
                <a:latin typeface="Calibri"/>
                <a:cs typeface="Calibri"/>
              </a:rPr>
              <a:t>to  </a:t>
            </a:r>
            <a:r>
              <a:rPr sz="1600" spc="-10" dirty="0">
                <a:latin typeface="Calibri"/>
                <a:cs typeface="Calibri"/>
              </a:rPr>
              <a:t>complete </a:t>
            </a:r>
            <a:r>
              <a:rPr sz="1600" spc="-5" dirty="0">
                <a:latin typeface="Calibri"/>
                <a:cs typeface="Calibri"/>
              </a:rPr>
              <a:t>his </a:t>
            </a:r>
            <a:r>
              <a:rPr sz="1600" dirty="0">
                <a:latin typeface="Calibri"/>
                <a:cs typeface="Calibri"/>
              </a:rPr>
              <a:t>VTE </a:t>
            </a:r>
            <a:r>
              <a:rPr sz="1600" spc="-15" dirty="0">
                <a:latin typeface="Calibri"/>
                <a:cs typeface="Calibri"/>
              </a:rPr>
              <a:t>assessment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dirty="0">
                <a:latin typeface="Calibri"/>
                <a:cs typeface="Calibri"/>
              </a:rPr>
              <a:t>prescribe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accordingly.</a:t>
            </a:r>
            <a:endParaRPr lang="en-GB" sz="1600" dirty="0">
              <a:latin typeface="Calibri"/>
              <a:cs typeface="Calibri"/>
            </a:endParaRPr>
          </a:p>
          <a:p>
            <a:pPr marL="73025" marR="101600">
              <a:lnSpc>
                <a:spcPct val="90300"/>
              </a:lnSpc>
              <a:spcBef>
                <a:spcPts val="285"/>
              </a:spcBef>
            </a:pPr>
            <a:r>
              <a:rPr sz="1400" b="1" spc="5" dirty="0" smtClean="0">
                <a:latin typeface="Calibri"/>
                <a:cs typeface="Calibri"/>
              </a:rPr>
              <a:t>PMH</a:t>
            </a:r>
            <a:r>
              <a:rPr sz="1400" spc="5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BPH, </a:t>
            </a:r>
            <a:r>
              <a:rPr sz="1400" spc="-40" dirty="0">
                <a:latin typeface="Calibri"/>
                <a:cs typeface="Calibri"/>
              </a:rPr>
              <a:t>CCF, </a:t>
            </a:r>
            <a:r>
              <a:rPr sz="1400" spc="-5" dirty="0">
                <a:latin typeface="Calibri"/>
                <a:cs typeface="Calibri"/>
              </a:rPr>
              <a:t>Osteoarthritis, Diabetes, </a:t>
            </a:r>
            <a:r>
              <a:rPr sz="1400" spc="-10" dirty="0" smtClean="0">
                <a:latin typeface="Calibri"/>
                <a:cs typeface="Calibri"/>
              </a:rPr>
              <a:t>Varicose </a:t>
            </a:r>
            <a:r>
              <a:rPr sz="1400" spc="-15" dirty="0">
                <a:latin typeface="Calibri"/>
                <a:cs typeface="Calibri"/>
              </a:rPr>
              <a:t>veins.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80kg</a:t>
            </a:r>
            <a:endParaRPr sz="1400" dirty="0">
              <a:latin typeface="Calibri"/>
              <a:cs typeface="Calibri"/>
            </a:endParaRPr>
          </a:p>
          <a:p>
            <a:pPr marL="73025">
              <a:lnSpc>
                <a:spcPts val="1550"/>
              </a:lnSpc>
            </a:pPr>
            <a:r>
              <a:rPr sz="1400" b="1" spc="15" dirty="0">
                <a:latin typeface="Calibri"/>
                <a:cs typeface="Calibri"/>
              </a:rPr>
              <a:t>NKDA</a:t>
            </a:r>
            <a:r>
              <a:rPr sz="1400" spc="15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73025" marR="604520">
              <a:lnSpc>
                <a:spcPts val="1800"/>
              </a:lnSpc>
              <a:spcBef>
                <a:spcPts val="50"/>
              </a:spcBef>
            </a:pPr>
            <a:r>
              <a:rPr sz="1400" b="1" spc="-10" dirty="0">
                <a:latin typeface="Calibri"/>
                <a:cs typeface="Calibri"/>
              </a:rPr>
              <a:t>DH</a:t>
            </a:r>
            <a:r>
              <a:rPr sz="1400" spc="-10" dirty="0">
                <a:latin typeface="Calibri"/>
                <a:cs typeface="Calibri"/>
              </a:rPr>
              <a:t>: </a:t>
            </a:r>
            <a:r>
              <a:rPr sz="1400" spc="-15" dirty="0">
                <a:latin typeface="Calibri"/>
                <a:cs typeface="Calibri"/>
              </a:rPr>
              <a:t>Tamsulosin, Furosemide </a:t>
            </a:r>
            <a:r>
              <a:rPr sz="1400" spc="-5" dirty="0">
                <a:latin typeface="Calibri"/>
                <a:cs typeface="Calibri"/>
              </a:rPr>
              <a:t>40mg </a:t>
            </a:r>
            <a:r>
              <a:rPr sz="1400" spc="15" dirty="0">
                <a:latin typeface="Calibri"/>
                <a:cs typeface="Calibri"/>
              </a:rPr>
              <a:t>OD, </a:t>
            </a:r>
            <a:r>
              <a:rPr sz="1400" spc="5" dirty="0">
                <a:latin typeface="Calibri"/>
                <a:cs typeface="Calibri"/>
              </a:rPr>
              <a:t>Paracetamol,  Metformin </a:t>
            </a:r>
            <a:r>
              <a:rPr sz="1400" spc="-10" dirty="0">
                <a:latin typeface="Calibri"/>
                <a:cs typeface="Calibri"/>
              </a:rPr>
              <a:t>1g </a:t>
            </a:r>
            <a:r>
              <a:rPr sz="1400" spc="10" dirty="0" smtClean="0">
                <a:latin typeface="Calibri"/>
                <a:cs typeface="Calibri"/>
              </a:rPr>
              <a:t>BD</a:t>
            </a:r>
            <a:endParaRPr lang="en-GB" sz="1400" spc="10" dirty="0" smtClean="0">
              <a:latin typeface="Calibri"/>
              <a:cs typeface="Calibri"/>
            </a:endParaRPr>
          </a:p>
          <a:p>
            <a:pPr marL="73025" marR="604520">
              <a:lnSpc>
                <a:spcPts val="1800"/>
              </a:lnSpc>
              <a:spcBef>
                <a:spcPts val="50"/>
              </a:spcBef>
            </a:pPr>
            <a:r>
              <a:rPr lang="en-GB" sz="1400" b="1" spc="-5" dirty="0" smtClean="0">
                <a:latin typeface="Calibri"/>
                <a:cs typeface="Calibri"/>
              </a:rPr>
              <a:t>Bloods</a:t>
            </a:r>
            <a:r>
              <a:rPr lang="en-GB" sz="1400" spc="-5" dirty="0" smtClean="0">
                <a:latin typeface="Calibri"/>
                <a:cs typeface="Calibri"/>
              </a:rPr>
              <a:t>: Na 132, BNP 500, otherwise NAD; </a:t>
            </a:r>
            <a:r>
              <a:rPr lang="en-GB" sz="1400" b="1" spc="-5" dirty="0" err="1" smtClean="0">
                <a:latin typeface="Calibri"/>
                <a:cs typeface="Calibri"/>
              </a:rPr>
              <a:t>Obs</a:t>
            </a:r>
            <a:r>
              <a:rPr lang="en-GB" sz="1400" spc="-5" dirty="0" smtClean="0">
                <a:latin typeface="Calibri"/>
                <a:cs typeface="Calibri"/>
              </a:rPr>
              <a:t>: SpO2 94% on 15L/min, BP 110/70; BMI 23.4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4175000"/>
            <a:ext cx="5054600" cy="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005" y="4191000"/>
            <a:ext cx="5054600" cy="457175"/>
          </a:xfrm>
          <a:prstGeom prst="rect">
            <a:avLst/>
          </a:prstGeom>
          <a:ln w="12700">
            <a:noFill/>
          </a:ln>
        </p:spPr>
        <p:txBody>
          <a:bodyPr vert="horz" wrap="square" lIns="0" tIns="2603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04"/>
              </a:spcBef>
            </a:pPr>
            <a:r>
              <a:rPr lang="en-GB" sz="1400" b="1" spc="-10" dirty="0" smtClean="0">
                <a:latin typeface="Calibri"/>
                <a:cs typeface="Calibri"/>
              </a:rPr>
              <a:t>Please </a:t>
            </a:r>
            <a:r>
              <a:rPr sz="1400" b="1" spc="10" dirty="0" smtClean="0">
                <a:latin typeface="Calibri"/>
                <a:cs typeface="Calibri"/>
              </a:rPr>
              <a:t>prescribe</a:t>
            </a:r>
            <a:r>
              <a:rPr sz="1400" b="1" spc="-125" dirty="0" smtClean="0">
                <a:latin typeface="Calibri"/>
                <a:cs typeface="Calibri"/>
              </a:rPr>
              <a:t> </a:t>
            </a:r>
            <a:r>
              <a:rPr lang="en-GB" sz="1400" b="1" spc="-5" dirty="0" smtClean="0">
                <a:latin typeface="Calibri"/>
                <a:cs typeface="Calibri"/>
              </a:rPr>
              <a:t>VTE prophylaxis, </a:t>
            </a:r>
            <a:r>
              <a:rPr sz="1400" b="1" spc="-25" dirty="0" smtClean="0">
                <a:latin typeface="Calibri"/>
                <a:cs typeface="Calibri"/>
              </a:rPr>
              <a:t>if</a:t>
            </a:r>
            <a:r>
              <a:rPr sz="1400" b="1" spc="35" dirty="0" smtClean="0">
                <a:latin typeface="Calibri"/>
                <a:cs typeface="Calibri"/>
              </a:rPr>
              <a:t> </a:t>
            </a:r>
            <a:r>
              <a:rPr sz="1400" b="1" spc="10" dirty="0" smtClean="0">
                <a:latin typeface="Calibri"/>
                <a:cs typeface="Calibri"/>
              </a:rPr>
              <a:t>appropriate</a:t>
            </a:r>
            <a:r>
              <a:rPr lang="en-GB" sz="1400" b="1" spc="10" dirty="0" smtClean="0">
                <a:latin typeface="Calibri"/>
                <a:cs typeface="Calibri"/>
              </a:rPr>
              <a:t>, based on the risk assessment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150" y="1409019"/>
            <a:ext cx="5054600" cy="26738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65"/>
              </a:spcBef>
            </a:pPr>
            <a:r>
              <a:rPr sz="1600" spc="5" dirty="0" smtClean="0">
                <a:latin typeface="Calibri"/>
                <a:cs typeface="Calibri"/>
              </a:rPr>
              <a:t>Ni</a:t>
            </a:r>
            <a:r>
              <a:rPr lang="en-GB" sz="1600" spc="5" dirty="0" smtClean="0">
                <a:latin typeface="Calibri"/>
                <a:cs typeface="Calibri"/>
              </a:rPr>
              <a:t>gel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Notreal </a:t>
            </a:r>
            <a:r>
              <a:rPr sz="1600" spc="5" dirty="0">
                <a:latin typeface="Calibri"/>
                <a:cs typeface="Calibri"/>
              </a:rPr>
              <a:t>MRN: </a:t>
            </a:r>
            <a:r>
              <a:rPr lang="en-GB" sz="1600" spc="-15" dirty="0" smtClean="0">
                <a:latin typeface="Calibri"/>
                <a:cs typeface="Calibri"/>
              </a:rPr>
              <a:t>1234567</a:t>
            </a:r>
            <a:r>
              <a:rPr sz="1600" spc="-15" dirty="0" smtClean="0">
                <a:latin typeface="Calibri"/>
                <a:cs typeface="Calibri"/>
              </a:rPr>
              <a:t>. </a:t>
            </a:r>
            <a:r>
              <a:rPr sz="1600" spc="20" dirty="0">
                <a:latin typeface="Calibri"/>
                <a:cs typeface="Calibri"/>
              </a:rPr>
              <a:t>DOB: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1/1/1959.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150" y="336550"/>
            <a:ext cx="114300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395"/>
              </a:spcBef>
            </a:pPr>
            <a:r>
              <a:rPr spc="-20" dirty="0"/>
              <a:t>Case</a:t>
            </a:r>
            <a:r>
              <a:rPr spc="105" dirty="0"/>
              <a:t> </a:t>
            </a:r>
            <a:r>
              <a:rPr dirty="0"/>
              <a:t>1</a:t>
            </a:r>
          </a:p>
        </p:txBody>
      </p:sp>
      <p:sp>
        <p:nvSpPr>
          <p:cNvPr id="7" name="object 7"/>
          <p:cNvSpPr/>
          <p:nvPr/>
        </p:nvSpPr>
        <p:spPr>
          <a:xfrm>
            <a:off x="5524500" y="1257300"/>
            <a:ext cx="6667500" cy="415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4699000"/>
            <a:ext cx="5715000" cy="2158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8250" y="5353050"/>
            <a:ext cx="4749800" cy="1504950"/>
          </a:xfrm>
          <a:custGeom>
            <a:avLst/>
            <a:gdLst/>
            <a:ahLst/>
            <a:cxnLst/>
            <a:rect l="l" t="t" r="r" b="b"/>
            <a:pathLst>
              <a:path w="4749800" h="1504950">
                <a:moveTo>
                  <a:pt x="0" y="0"/>
                </a:moveTo>
                <a:lnTo>
                  <a:pt x="4749800" y="0"/>
                </a:lnTo>
                <a:lnTo>
                  <a:pt x="4749800" y="15049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8250" y="5353050"/>
            <a:ext cx="0" cy="1504950"/>
          </a:xfrm>
          <a:custGeom>
            <a:avLst/>
            <a:gdLst/>
            <a:ahLst/>
            <a:cxnLst/>
            <a:rect l="l" t="t" r="r" b="b"/>
            <a:pathLst>
              <a:path h="1504950">
                <a:moveTo>
                  <a:pt x="0" y="150494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93940" y="5381500"/>
            <a:ext cx="4419600" cy="14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ts val="142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Contraindications </a:t>
            </a:r>
            <a:r>
              <a:rPr sz="1200" b="1" dirty="0">
                <a:latin typeface="Arial"/>
                <a:cs typeface="Arial"/>
              </a:rPr>
              <a:t>to Graduated Compression</a:t>
            </a:r>
            <a:r>
              <a:rPr sz="1200" b="1" spc="-2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Stockings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00"/>
              </a:lnSpc>
              <a:buChar char="•"/>
              <a:tabLst>
                <a:tab pos="304165" algn="l"/>
                <a:tab pos="304800" algn="l"/>
              </a:tabLst>
            </a:pPr>
            <a:r>
              <a:rPr sz="1200" spc="-5" dirty="0">
                <a:latin typeface="Arial"/>
                <a:cs typeface="Arial"/>
              </a:rPr>
              <a:t>Acute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stroke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20"/>
              </a:lnSpc>
              <a:buChar char="•"/>
              <a:tabLst>
                <a:tab pos="304165" algn="l"/>
                <a:tab pos="304800" algn="l"/>
              </a:tabLst>
            </a:pPr>
            <a:r>
              <a:rPr sz="1200" spc="-5" dirty="0">
                <a:latin typeface="Arial"/>
                <a:cs typeface="Arial"/>
              </a:rPr>
              <a:t>Gross </a:t>
            </a:r>
            <a:r>
              <a:rPr sz="1200" spc="20" dirty="0">
                <a:latin typeface="Arial"/>
                <a:cs typeface="Arial"/>
              </a:rPr>
              <a:t>leg </a:t>
            </a:r>
            <a:r>
              <a:rPr sz="1200" spc="15" dirty="0">
                <a:latin typeface="Arial"/>
                <a:cs typeface="Arial"/>
              </a:rPr>
              <a:t>or </a:t>
            </a:r>
            <a:r>
              <a:rPr sz="1200" spc="20" dirty="0">
                <a:latin typeface="Arial"/>
                <a:cs typeface="Arial"/>
              </a:rPr>
              <a:t>pulmonary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oedema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20"/>
              </a:lnSpc>
              <a:spcBef>
                <a:spcPts val="60"/>
              </a:spcBef>
              <a:buChar char="•"/>
              <a:tabLst>
                <a:tab pos="304165" algn="l"/>
                <a:tab pos="304800" algn="l"/>
              </a:tabLst>
            </a:pPr>
            <a:r>
              <a:rPr sz="1200" spc="15" dirty="0">
                <a:latin typeface="Arial"/>
                <a:cs typeface="Arial"/>
              </a:rPr>
              <a:t>Local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leg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conditions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such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as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gangrene,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dermatitis,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skin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grafts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20"/>
              </a:lnSpc>
              <a:buChar char="•"/>
              <a:tabLst>
                <a:tab pos="304165" algn="l"/>
                <a:tab pos="304800" algn="l"/>
              </a:tabLst>
            </a:pPr>
            <a:r>
              <a:rPr sz="1200" spc="-5" dirty="0">
                <a:latin typeface="Arial"/>
                <a:cs typeface="Arial"/>
              </a:rPr>
              <a:t>Extreme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deformity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of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spc="20" dirty="0">
                <a:latin typeface="Arial"/>
                <a:cs typeface="Arial"/>
              </a:rPr>
              <a:t>leg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or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unusual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leg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shape/size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20"/>
              </a:lnSpc>
              <a:spcBef>
                <a:spcPts val="60"/>
              </a:spcBef>
              <a:buChar char="•"/>
              <a:tabLst>
                <a:tab pos="304165" algn="l"/>
                <a:tab pos="304800" algn="l"/>
              </a:tabLst>
            </a:pPr>
            <a:r>
              <a:rPr sz="1200" spc="15" dirty="0">
                <a:latin typeface="Arial"/>
                <a:cs typeface="Arial"/>
              </a:rPr>
              <a:t>Peripheral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vascular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disease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with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no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palpable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pedal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pulses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00"/>
              </a:lnSpc>
              <a:buChar char="•"/>
              <a:tabLst>
                <a:tab pos="304165" algn="l"/>
                <a:tab pos="304800" algn="l"/>
              </a:tabLst>
            </a:pPr>
            <a:r>
              <a:rPr sz="1200" spc="5" dirty="0">
                <a:latin typeface="Arial"/>
                <a:cs typeface="Arial"/>
              </a:rPr>
              <a:t>Arterial </a:t>
            </a:r>
            <a:r>
              <a:rPr sz="1200" spc="15" dirty="0">
                <a:latin typeface="Arial"/>
                <a:cs typeface="Arial"/>
              </a:rPr>
              <a:t>bypass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grafting</a:t>
            </a:r>
            <a:endParaRPr sz="1200">
              <a:latin typeface="Arial"/>
              <a:cs typeface="Arial"/>
            </a:endParaRPr>
          </a:p>
          <a:p>
            <a:pPr marL="304800" indent="-292100">
              <a:lnSpc>
                <a:spcPts val="1420"/>
              </a:lnSpc>
              <a:buChar char="•"/>
              <a:tabLst>
                <a:tab pos="304165" algn="l"/>
                <a:tab pos="304800" algn="l"/>
              </a:tabLst>
            </a:pPr>
            <a:r>
              <a:rPr sz="1200" spc="15" dirty="0">
                <a:latin typeface="Arial"/>
                <a:cs typeface="Arial"/>
              </a:rPr>
              <a:t>Known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20" dirty="0">
                <a:latin typeface="Arial"/>
                <a:cs typeface="Arial"/>
              </a:rPr>
              <a:t>allergy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material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of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manufacture</a:t>
            </a:r>
            <a:endParaRPr sz="1200"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150" y="2076450"/>
            <a:ext cx="4318000" cy="364779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79375" marR="445134">
              <a:lnSpc>
                <a:spcPts val="1900"/>
              </a:lnSpc>
              <a:spcBef>
                <a:spcPts val="245"/>
              </a:spcBef>
            </a:pPr>
            <a:r>
              <a:rPr lang="en-GB" dirty="0">
                <a:cs typeface="Calibri"/>
              </a:rPr>
              <a:t>Nigel </a:t>
            </a:r>
            <a:r>
              <a:rPr lang="en-GB" dirty="0" err="1">
                <a:cs typeface="Calibri"/>
              </a:rPr>
              <a:t>Notreal</a:t>
            </a:r>
            <a:r>
              <a:rPr lang="en-GB" dirty="0">
                <a:cs typeface="Calibri"/>
              </a:rPr>
              <a:t> is admitted with acute LV failure with gross  pulmonary oedema. </a:t>
            </a:r>
            <a:endParaRPr lang="en-GB" dirty="0" smtClean="0">
              <a:cs typeface="Calibri"/>
            </a:endParaRP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endParaRPr lang="en-GB" dirty="0">
              <a:cs typeface="Calibri"/>
            </a:endParaRP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r>
              <a:rPr lang="en-GB" b="1" dirty="0" smtClean="0">
                <a:cs typeface="Calibri"/>
              </a:rPr>
              <a:t>PMH</a:t>
            </a:r>
            <a:r>
              <a:rPr lang="en-GB" dirty="0">
                <a:cs typeface="Calibri"/>
              </a:rPr>
              <a:t>: BPH, CCF, Osteoarthritis, Diabetes, Varicose veins. 80kg</a:t>
            </a: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endParaRPr lang="en-GB" dirty="0" smtClean="0">
              <a:cs typeface="Calibri"/>
            </a:endParaRP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r>
              <a:rPr lang="en-GB" b="1" dirty="0" smtClean="0">
                <a:cs typeface="Calibri"/>
              </a:rPr>
              <a:t>NKDA</a:t>
            </a:r>
            <a:endParaRPr lang="en-GB" b="1" dirty="0">
              <a:cs typeface="Calibri"/>
            </a:endParaRP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endParaRPr lang="en-GB" dirty="0" smtClean="0">
              <a:cs typeface="Calibri"/>
            </a:endParaRP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r>
              <a:rPr lang="en-GB" b="1" dirty="0" smtClean="0">
                <a:cs typeface="Calibri"/>
              </a:rPr>
              <a:t>DH</a:t>
            </a:r>
            <a:r>
              <a:rPr lang="en-GB" dirty="0">
                <a:cs typeface="Calibri"/>
              </a:rPr>
              <a:t>: </a:t>
            </a:r>
            <a:r>
              <a:rPr lang="en-GB" dirty="0" err="1">
                <a:cs typeface="Calibri"/>
              </a:rPr>
              <a:t>Tamsulosin</a:t>
            </a:r>
            <a:r>
              <a:rPr lang="en-GB" dirty="0">
                <a:cs typeface="Calibri"/>
              </a:rPr>
              <a:t>, Furosemide 40mg OD, Paracetamol,  Metformin 1g </a:t>
            </a:r>
            <a:r>
              <a:rPr lang="en-GB" dirty="0" smtClean="0">
                <a:cs typeface="Calibri"/>
              </a:rPr>
              <a:t>BD</a:t>
            </a: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endParaRPr lang="en-GB" dirty="0">
              <a:cs typeface="Calibri"/>
            </a:endParaRPr>
          </a:p>
          <a:p>
            <a:pPr marL="79375" marR="445134">
              <a:lnSpc>
                <a:spcPts val="1900"/>
              </a:lnSpc>
              <a:spcBef>
                <a:spcPts val="245"/>
              </a:spcBef>
            </a:pPr>
            <a:r>
              <a:rPr lang="en-GB" b="1" dirty="0">
                <a:cs typeface="Calibri"/>
              </a:rPr>
              <a:t>Bloods</a:t>
            </a:r>
            <a:r>
              <a:rPr lang="en-GB" dirty="0">
                <a:cs typeface="Calibri"/>
              </a:rPr>
              <a:t>: Na 132, BNP 500, otherwise NAD; </a:t>
            </a:r>
            <a:r>
              <a:rPr lang="en-GB" dirty="0" err="1">
                <a:cs typeface="Calibri"/>
              </a:rPr>
              <a:t>Obs</a:t>
            </a:r>
            <a:r>
              <a:rPr lang="en-GB" dirty="0">
                <a:cs typeface="Calibri"/>
              </a:rPr>
              <a:t>: SpO2 94% on 15L/min, BP </a:t>
            </a:r>
            <a:r>
              <a:rPr lang="en-GB" dirty="0" smtClean="0">
                <a:cs typeface="Calibri"/>
              </a:rPr>
              <a:t>110/70, otherwise normal; </a:t>
            </a:r>
            <a:r>
              <a:rPr lang="en-GB" dirty="0">
                <a:cs typeface="Calibri"/>
              </a:rPr>
              <a:t>BMI 23.4</a:t>
            </a:r>
          </a:p>
        </p:txBody>
      </p:sp>
      <p:sp>
        <p:nvSpPr>
          <p:cNvPr id="3" name="object 3"/>
          <p:cNvSpPr/>
          <p:nvPr/>
        </p:nvSpPr>
        <p:spPr>
          <a:xfrm>
            <a:off x="311150" y="6051550"/>
            <a:ext cx="4318000" cy="63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1150" y="6051550"/>
            <a:ext cx="4318000" cy="575157"/>
          </a:xfrm>
          <a:prstGeom prst="rect">
            <a:avLst/>
          </a:prstGeom>
          <a:ln w="12700">
            <a:noFill/>
          </a:ln>
        </p:spPr>
        <p:txBody>
          <a:bodyPr vert="horz" wrap="square" lIns="0" tIns="36195" rIns="0" bIns="0" rtlCol="0">
            <a:spAutoFit/>
          </a:bodyPr>
          <a:lstStyle/>
          <a:p>
            <a:pPr marL="79375" marR="173990">
              <a:lnSpc>
                <a:spcPts val="2100"/>
              </a:lnSpc>
              <a:spcBef>
                <a:spcPts val="285"/>
              </a:spcBef>
            </a:pPr>
            <a:r>
              <a:rPr lang="en-GB" spc="-5" dirty="0">
                <a:cs typeface="Calibri"/>
              </a:rPr>
              <a:t>Please prescribe VTE prophylaxis, if appropriate.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150" y="1504950"/>
            <a:ext cx="4318000" cy="23660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R="27940" algn="ctr">
              <a:lnSpc>
                <a:spcPct val="100000"/>
              </a:lnSpc>
              <a:spcBef>
                <a:spcPts val="165"/>
              </a:spcBef>
            </a:pPr>
            <a:r>
              <a:rPr sz="1400" spc="-15" dirty="0" smtClean="0">
                <a:latin typeface="Calibri"/>
                <a:cs typeface="Calibri"/>
              </a:rPr>
              <a:t>Ni</a:t>
            </a:r>
            <a:r>
              <a:rPr lang="en-GB" sz="1400" spc="-15" dirty="0" smtClean="0">
                <a:latin typeface="Calibri"/>
                <a:cs typeface="Calibri"/>
              </a:rPr>
              <a:t>g</a:t>
            </a:r>
            <a:r>
              <a:rPr sz="1400" spc="-15" dirty="0" smtClean="0">
                <a:latin typeface="Calibri"/>
                <a:cs typeface="Calibri"/>
              </a:rPr>
              <a:t>e</a:t>
            </a:r>
            <a:r>
              <a:rPr lang="en-GB" sz="1400" spc="-15" dirty="0" smtClean="0">
                <a:latin typeface="Calibri"/>
                <a:cs typeface="Calibri"/>
              </a:rPr>
              <a:t>l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Notreal </a:t>
            </a:r>
            <a:r>
              <a:rPr sz="1400" spc="5" dirty="0">
                <a:latin typeface="Calibri"/>
                <a:cs typeface="Calibri"/>
              </a:rPr>
              <a:t>MRN: </a:t>
            </a:r>
            <a:r>
              <a:rPr lang="en-GB" sz="1400" spc="-10" dirty="0" smtClean="0">
                <a:latin typeface="Calibri"/>
                <a:cs typeface="Calibri"/>
              </a:rPr>
              <a:t>01234567</a:t>
            </a:r>
            <a:r>
              <a:rPr sz="1400" spc="-10" dirty="0" smtClean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DOB: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1/1/1959.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150" y="336550"/>
            <a:ext cx="114300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395"/>
              </a:spcBef>
            </a:pPr>
            <a:r>
              <a:rPr spc="-20" dirty="0"/>
              <a:t>Case</a:t>
            </a:r>
            <a:r>
              <a:rPr spc="105" dirty="0"/>
              <a:t> </a:t>
            </a:r>
            <a:r>
              <a:rPr dirty="0"/>
              <a:t>1</a:t>
            </a:r>
          </a:p>
        </p:txBody>
      </p:sp>
      <p:sp>
        <p:nvSpPr>
          <p:cNvPr id="7" name="object 7"/>
          <p:cNvSpPr/>
          <p:nvPr/>
        </p:nvSpPr>
        <p:spPr>
          <a:xfrm>
            <a:off x="6172200" y="1727200"/>
            <a:ext cx="3721100" cy="224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5326" y="2360771"/>
            <a:ext cx="957580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5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no</a:t>
            </a:r>
            <a:r>
              <a:rPr sz="1600" spc="5" dirty="0">
                <a:latin typeface="Calibri"/>
                <a:cs typeface="Calibri"/>
              </a:rPr>
              <a:t>x</a:t>
            </a:r>
            <a:r>
              <a:rPr sz="1600" spc="3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p</a:t>
            </a:r>
            <a:r>
              <a:rPr sz="1600" spc="30" dirty="0">
                <a:latin typeface="Calibri"/>
                <a:cs typeface="Calibri"/>
              </a:rPr>
              <a:t>a</a:t>
            </a:r>
            <a:r>
              <a:rPr sz="1600" spc="40" dirty="0">
                <a:latin typeface="Calibri"/>
                <a:cs typeface="Calibri"/>
              </a:rPr>
              <a:t>r</a:t>
            </a:r>
            <a:r>
              <a:rPr sz="1600" spc="30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12700" marR="383540">
              <a:lnSpc>
                <a:spcPts val="3300"/>
              </a:lnSpc>
              <a:spcBef>
                <a:spcPts val="240"/>
              </a:spcBef>
            </a:pPr>
            <a:r>
              <a:rPr sz="1600" spc="-5" dirty="0">
                <a:latin typeface="Calibri"/>
                <a:cs typeface="Calibri"/>
              </a:rPr>
              <a:t>40mg  </a:t>
            </a:r>
            <a:r>
              <a:rPr sz="1600" spc="15" dirty="0">
                <a:latin typeface="Calibri"/>
                <a:cs typeface="Calibri"/>
              </a:rPr>
              <a:t>D</a:t>
            </a:r>
            <a:r>
              <a:rPr sz="1600" spc="-45" dirty="0">
                <a:latin typeface="Calibri"/>
                <a:cs typeface="Calibri"/>
              </a:rPr>
              <a:t>o</a:t>
            </a:r>
            <a:r>
              <a:rPr sz="1600" spc="20" dirty="0">
                <a:latin typeface="Calibri"/>
                <a:cs typeface="Calibri"/>
              </a:rPr>
              <a:t>c</a:t>
            </a:r>
            <a:r>
              <a:rPr sz="1600" spc="-40" dirty="0">
                <a:latin typeface="Calibri"/>
                <a:cs typeface="Calibri"/>
              </a:rPr>
              <a:t>t</a:t>
            </a:r>
            <a:r>
              <a:rPr sz="1600" spc="-4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8324" y="2767171"/>
            <a:ext cx="45720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Calibri"/>
                <a:cs typeface="Calibri"/>
              </a:rPr>
              <a:t>SC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600" spc="5" dirty="0">
                <a:latin typeface="Calibri"/>
                <a:cs typeface="Calibri"/>
              </a:rPr>
              <a:t>xx</a:t>
            </a:r>
            <a:r>
              <a:rPr sz="1600" spc="-20" dirty="0">
                <a:latin typeface="Calibri"/>
                <a:cs typeface="Calibri"/>
              </a:rPr>
              <a:t>/</a:t>
            </a:r>
            <a:r>
              <a:rPr sz="1600" spc="5" dirty="0">
                <a:latin typeface="Calibri"/>
                <a:cs typeface="Calibri"/>
              </a:rPr>
              <a:t>xx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05750" y="3384550"/>
            <a:ext cx="254000" cy="241300"/>
          </a:xfrm>
          <a:custGeom>
            <a:avLst/>
            <a:gdLst/>
            <a:ahLst/>
            <a:cxnLst/>
            <a:rect l="l" t="t" r="r" b="b"/>
            <a:pathLst>
              <a:path w="254000" h="241300">
                <a:moveTo>
                  <a:pt x="0" y="120650"/>
                </a:moveTo>
                <a:lnTo>
                  <a:pt x="9980" y="73687"/>
                </a:lnTo>
                <a:lnTo>
                  <a:pt x="37197" y="35337"/>
                </a:lnTo>
                <a:lnTo>
                  <a:pt x="77565" y="9481"/>
                </a:lnTo>
                <a:lnTo>
                  <a:pt x="127000" y="0"/>
                </a:lnTo>
                <a:lnTo>
                  <a:pt x="176434" y="9481"/>
                </a:lnTo>
                <a:lnTo>
                  <a:pt x="216802" y="35337"/>
                </a:lnTo>
                <a:lnTo>
                  <a:pt x="244019" y="73687"/>
                </a:lnTo>
                <a:lnTo>
                  <a:pt x="254000" y="120650"/>
                </a:lnTo>
                <a:lnTo>
                  <a:pt x="244019" y="167612"/>
                </a:lnTo>
                <a:lnTo>
                  <a:pt x="216802" y="205962"/>
                </a:lnTo>
                <a:lnTo>
                  <a:pt x="176434" y="231818"/>
                </a:lnTo>
                <a:lnTo>
                  <a:pt x="127000" y="241300"/>
                </a:lnTo>
                <a:lnTo>
                  <a:pt x="77565" y="231818"/>
                </a:lnTo>
                <a:lnTo>
                  <a:pt x="37197" y="205962"/>
                </a:lnTo>
                <a:lnTo>
                  <a:pt x="9980" y="167612"/>
                </a:lnTo>
                <a:lnTo>
                  <a:pt x="0" y="1206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562600" y="4876800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 different trusts will use different LMW heparins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" y="1143577"/>
            <a:ext cx="6845300" cy="4648200"/>
          </a:xfrm>
          <a:custGeom>
            <a:avLst/>
            <a:gdLst/>
            <a:ahLst/>
            <a:cxnLst/>
            <a:rect l="l" t="t" r="r" b="b"/>
            <a:pathLst>
              <a:path w="6845300" h="4648200">
                <a:moveTo>
                  <a:pt x="0" y="0"/>
                </a:moveTo>
                <a:lnTo>
                  <a:pt x="6845300" y="0"/>
                </a:lnTo>
                <a:lnTo>
                  <a:pt x="6845300" y="4648200"/>
                </a:lnTo>
                <a:lnTo>
                  <a:pt x="0" y="4648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707" y="1200946"/>
            <a:ext cx="6559550" cy="42448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9500"/>
              </a:lnSpc>
              <a:spcBef>
                <a:spcPts val="325"/>
              </a:spcBef>
            </a:pPr>
            <a:r>
              <a:rPr lang="en-GB" spc="-45" dirty="0">
                <a:cs typeface="Calibri"/>
              </a:rPr>
              <a:t>You are on-call on ward cover and are asked to rewrite a  drug chart for Judie Doe, 88-year-old woman, who was  admitted 1 month ago with a UTI. She had 4 days of  diarrhoea. Stool cultures were negative and she has  opened her bowels 3 times today.</a:t>
            </a:r>
          </a:p>
          <a:p>
            <a:pPr marL="12700">
              <a:lnSpc>
                <a:spcPts val="2030"/>
              </a:lnSpc>
              <a:spcBef>
                <a:spcPts val="1739"/>
              </a:spcBef>
            </a:pPr>
            <a:r>
              <a:rPr sz="1800" b="1" spc="5" dirty="0" smtClean="0">
                <a:latin typeface="Calibri"/>
                <a:cs typeface="Calibri"/>
              </a:rPr>
              <a:t>PMH</a:t>
            </a:r>
            <a:r>
              <a:rPr sz="1800" spc="5" dirty="0">
                <a:latin typeface="Calibri"/>
                <a:cs typeface="Calibri"/>
              </a:rPr>
              <a:t>: </a:t>
            </a:r>
            <a:r>
              <a:rPr lang="da-DK" spc="-25" dirty="0">
                <a:cs typeface="Calibri"/>
              </a:rPr>
              <a:t>Hypertension, </a:t>
            </a:r>
            <a:r>
              <a:rPr lang="da-DK" spc="-25" dirty="0" smtClean="0">
                <a:cs typeface="Calibri"/>
              </a:rPr>
              <a:t>constipation</a:t>
            </a:r>
            <a:r>
              <a:rPr lang="da-DK" spc="-25" dirty="0">
                <a:cs typeface="Calibri"/>
              </a:rPr>
              <a:t>, Type 2 DM, AF, OA,  CKD</a:t>
            </a:r>
          </a:p>
          <a:p>
            <a:pPr marL="12700">
              <a:lnSpc>
                <a:spcPts val="1860"/>
              </a:lnSpc>
            </a:pPr>
            <a:endParaRPr lang="en-GB" sz="1800" b="1" spc="-5" dirty="0" smtClean="0">
              <a:latin typeface="Calibri"/>
              <a:cs typeface="Calibri"/>
            </a:endParaRPr>
          </a:p>
          <a:p>
            <a:pPr marL="12700">
              <a:lnSpc>
                <a:spcPts val="1860"/>
              </a:lnSpc>
            </a:pPr>
            <a:r>
              <a:rPr sz="1800" b="1" spc="-5" dirty="0" smtClean="0">
                <a:latin typeface="Calibri"/>
                <a:cs typeface="Calibri"/>
              </a:rPr>
              <a:t>NKDA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  <a:spcBef>
                <a:spcPts val="1739"/>
              </a:spcBef>
            </a:pP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examination</a:t>
            </a:r>
            <a:endParaRPr sz="1800" dirty="0">
              <a:latin typeface="Calibri"/>
              <a:cs typeface="Calibri"/>
            </a:endParaRPr>
          </a:p>
          <a:p>
            <a:pPr marL="12700" marR="387985">
              <a:lnSpc>
                <a:spcPts val="1900"/>
              </a:lnSpc>
              <a:spcBef>
                <a:spcPts val="200"/>
              </a:spcBef>
            </a:pPr>
            <a:r>
              <a:rPr lang="en-GB" spc="-15" dirty="0">
                <a:cs typeface="Calibri"/>
              </a:rPr>
              <a:t>Observations: HR 99, BP </a:t>
            </a:r>
            <a:r>
              <a:rPr lang="en-GB" spc="-15" dirty="0" smtClean="0">
                <a:cs typeface="Calibri"/>
              </a:rPr>
              <a:t>100/64</a:t>
            </a:r>
            <a:r>
              <a:rPr lang="en-GB" spc="-15" dirty="0">
                <a:cs typeface="Calibri"/>
              </a:rPr>
              <a:t>, 37 C, RR 18, </a:t>
            </a:r>
            <a:r>
              <a:rPr lang="en-GB" spc="-15" dirty="0" smtClean="0">
                <a:cs typeface="Calibri"/>
              </a:rPr>
              <a:t>SpO2 95</a:t>
            </a:r>
            <a:r>
              <a:rPr lang="en-GB" spc="-15" dirty="0">
                <a:cs typeface="Calibri"/>
              </a:rPr>
              <a:t>%.</a:t>
            </a:r>
          </a:p>
          <a:p>
            <a:pPr marL="12700" marR="387985">
              <a:lnSpc>
                <a:spcPts val="1900"/>
              </a:lnSpc>
              <a:spcBef>
                <a:spcPts val="200"/>
              </a:spcBef>
            </a:pPr>
            <a:r>
              <a:rPr lang="en-GB" spc="-15" dirty="0">
                <a:cs typeface="Calibri"/>
              </a:rPr>
              <a:t>Chest is clear, Abdomen is soft and non tender. Dry  mucus membranes. JVP not raised. DRE: Empty Rectum. Weight 60kg</a:t>
            </a:r>
          </a:p>
          <a:p>
            <a:pPr marL="12700">
              <a:lnSpc>
                <a:spcPts val="2080"/>
              </a:lnSpc>
              <a:spcBef>
                <a:spcPts val="1720"/>
              </a:spcBef>
            </a:pPr>
            <a:r>
              <a:rPr sz="1800" b="1" dirty="0" smtClean="0">
                <a:latin typeface="Calibri"/>
                <a:cs typeface="Calibri"/>
              </a:rPr>
              <a:t>Investigations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950"/>
              </a:lnSpc>
            </a:pPr>
            <a:r>
              <a:rPr sz="1800" spc="-25" dirty="0">
                <a:latin typeface="Calibri"/>
                <a:cs typeface="Calibri"/>
              </a:rPr>
              <a:t>Bloods </a:t>
            </a:r>
            <a:r>
              <a:rPr sz="1800" spc="-15" dirty="0">
                <a:latin typeface="Calibri"/>
                <a:cs typeface="Calibri"/>
              </a:rPr>
              <a:t>today: </a:t>
            </a:r>
            <a:r>
              <a:rPr sz="1800" spc="10" dirty="0">
                <a:latin typeface="Calibri"/>
                <a:cs typeface="Calibri"/>
              </a:rPr>
              <a:t>WCC </a:t>
            </a:r>
            <a:r>
              <a:rPr sz="1800" dirty="0">
                <a:latin typeface="Calibri"/>
                <a:cs typeface="Calibri"/>
              </a:rPr>
              <a:t>10.3, </a:t>
            </a:r>
            <a:r>
              <a:rPr sz="1800" spc="-15" dirty="0">
                <a:latin typeface="Calibri"/>
                <a:cs typeface="Calibri"/>
              </a:rPr>
              <a:t>Hb 121, </a:t>
            </a:r>
            <a:r>
              <a:rPr sz="1800" dirty="0">
                <a:latin typeface="Calibri"/>
                <a:cs typeface="Calibri"/>
              </a:rPr>
              <a:t>K 3.5, </a:t>
            </a:r>
            <a:r>
              <a:rPr sz="1800" spc="20" dirty="0" smtClean="0">
                <a:latin typeface="Calibri"/>
                <a:cs typeface="Calibri"/>
              </a:rPr>
              <a:t>Na </a:t>
            </a:r>
            <a:r>
              <a:rPr sz="1800" spc="-15" dirty="0">
                <a:latin typeface="Calibri"/>
                <a:cs typeface="Calibri"/>
              </a:rPr>
              <a:t>142, </a:t>
            </a:r>
            <a:r>
              <a:rPr sz="1800" dirty="0">
                <a:latin typeface="Calibri"/>
                <a:cs typeface="Calibri"/>
              </a:rPr>
              <a:t>Urea </a:t>
            </a:r>
            <a:r>
              <a:rPr lang="en-GB" sz="1800" dirty="0" smtClean="0">
                <a:latin typeface="Calibri"/>
                <a:cs typeface="Calibri"/>
              </a:rPr>
              <a:t>7</a:t>
            </a:r>
            <a:r>
              <a:rPr sz="1800" dirty="0" smtClean="0">
                <a:latin typeface="Calibri"/>
                <a:cs typeface="Calibri"/>
              </a:rPr>
              <a:t>,</a:t>
            </a:r>
            <a:r>
              <a:rPr sz="1800" spc="-210" dirty="0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Creatinine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30"/>
              </a:lnSpc>
            </a:pPr>
            <a:r>
              <a:rPr sz="1800" spc="-10" dirty="0" smtClean="0">
                <a:latin typeface="Calibri"/>
                <a:cs typeface="Calibri"/>
              </a:rPr>
              <a:t>1</a:t>
            </a:r>
            <a:r>
              <a:rPr lang="en-GB" sz="1800" spc="-10" dirty="0" smtClean="0">
                <a:latin typeface="Calibri"/>
                <a:cs typeface="Calibri"/>
              </a:rPr>
              <a:t>52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(up from </a:t>
            </a:r>
            <a:r>
              <a:rPr sz="1800" spc="-20" dirty="0">
                <a:latin typeface="Calibri"/>
                <a:cs typeface="Calibri"/>
              </a:rPr>
              <a:t>100), </a:t>
            </a:r>
            <a:r>
              <a:rPr sz="1800" spc="-20" dirty="0" err="1">
                <a:latin typeface="Calibri"/>
                <a:cs typeface="Calibri"/>
              </a:rPr>
              <a:t>eGFR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2</a:t>
            </a:r>
            <a:r>
              <a:rPr lang="en-GB" sz="1800" spc="-10" dirty="0" smtClean="0">
                <a:latin typeface="Calibri"/>
                <a:cs typeface="Calibri"/>
              </a:rPr>
              <a:t>3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(down </a:t>
            </a:r>
            <a:r>
              <a:rPr sz="1800" spc="-35" dirty="0">
                <a:latin typeface="Calibri"/>
                <a:cs typeface="Calibri"/>
              </a:rPr>
              <a:t>from </a:t>
            </a:r>
            <a:r>
              <a:rPr sz="1800" spc="-20" dirty="0">
                <a:latin typeface="Calibri"/>
                <a:cs typeface="Calibri"/>
              </a:rPr>
              <a:t>43), </a:t>
            </a:r>
            <a:r>
              <a:rPr sz="1800" spc="20" dirty="0">
                <a:latin typeface="Calibri"/>
                <a:cs typeface="Calibri"/>
              </a:rPr>
              <a:t>CRP</a:t>
            </a:r>
            <a:r>
              <a:rPr sz="1800" spc="-3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10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" y="6064250"/>
            <a:ext cx="68453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0" y="6064250"/>
            <a:ext cx="6845300" cy="533400"/>
          </a:xfrm>
          <a:prstGeom prst="rect">
            <a:avLst/>
          </a:prstGeom>
          <a:ln w="12700">
            <a:solidFill>
              <a:srgbClr val="A5A5A5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54"/>
              </a:spcBef>
            </a:pPr>
            <a:r>
              <a:rPr sz="1400" b="1" spc="-5" dirty="0">
                <a:latin typeface="Calibri"/>
                <a:cs typeface="Calibri"/>
              </a:rPr>
              <a:t>Prescribing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request</a:t>
            </a:r>
            <a:endParaRPr sz="14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20"/>
              </a:spcBef>
              <a:tabLst>
                <a:tab pos="425450" algn="l"/>
              </a:tabLst>
            </a:pPr>
            <a:r>
              <a:rPr sz="1400" spc="-5" dirty="0">
                <a:latin typeface="Calibri"/>
                <a:cs typeface="Calibri"/>
              </a:rPr>
              <a:t>1.	</a:t>
            </a:r>
            <a:r>
              <a:rPr sz="1400" spc="-15" dirty="0">
                <a:latin typeface="Calibri"/>
                <a:cs typeface="Calibri"/>
              </a:rPr>
              <a:t>Please </a:t>
            </a:r>
            <a:r>
              <a:rPr sz="1400" dirty="0">
                <a:latin typeface="Calibri"/>
                <a:cs typeface="Calibri"/>
              </a:rPr>
              <a:t>rewrite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20" dirty="0">
                <a:latin typeface="Calibri"/>
                <a:cs typeface="Calibri"/>
              </a:rPr>
              <a:t>drug</a:t>
            </a:r>
            <a:r>
              <a:rPr sz="1400" spc="-2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chart.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706" y="152400"/>
            <a:ext cx="11645493" cy="746999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545"/>
              </a:spcBef>
            </a:pPr>
            <a:r>
              <a:rPr spc="-20" dirty="0"/>
              <a:t>Case</a:t>
            </a:r>
            <a:r>
              <a:rPr spc="105" dirty="0"/>
              <a:t> </a:t>
            </a:r>
            <a:r>
              <a:rPr dirty="0"/>
              <a:t>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61849"/>
            <a:ext cx="5029200" cy="11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5029200" cy="11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5029200" cy="11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7" y="4514498"/>
            <a:ext cx="5029200" cy="11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7" y="5686249"/>
            <a:ext cx="5029200" cy="11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400" y="914400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 smtClean="0"/>
              <a:t>Digoxin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62.5mg	  OD</a:t>
            </a:r>
          </a:p>
          <a:p>
            <a:pPr>
              <a:spcBef>
                <a:spcPts val="600"/>
              </a:spcBef>
            </a:pPr>
            <a:r>
              <a:rPr lang="en-GB" sz="1400" dirty="0"/>
              <a:t>	 </a:t>
            </a:r>
            <a:r>
              <a:rPr lang="en-GB" sz="1400" dirty="0" smtClean="0"/>
              <a:t>                xx/xx 	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2057400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 smtClean="0"/>
              <a:t>Ramipril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5mg	  OD          PO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Doctor</a:t>
            </a:r>
            <a:r>
              <a:rPr lang="en-GB" sz="1400" dirty="0"/>
              <a:t>	 </a:t>
            </a:r>
            <a:r>
              <a:rPr lang="en-GB" sz="1400" dirty="0" smtClean="0"/>
              <a:t> 123         xx/xx 	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3276600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 smtClean="0"/>
              <a:t>Metformin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1g	  BD          PO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Doctor</a:t>
            </a:r>
            <a:r>
              <a:rPr lang="en-GB" sz="1400" dirty="0"/>
              <a:t>	 </a:t>
            </a:r>
            <a:r>
              <a:rPr lang="en-GB" sz="1400" dirty="0" smtClean="0"/>
              <a:t> 123        xx/xx	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4438717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 smtClean="0"/>
              <a:t>Ibuprofen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400mg	  TDS          PO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Doctor</a:t>
            </a:r>
            <a:r>
              <a:rPr lang="en-GB" sz="1400" dirty="0"/>
              <a:t>	 </a:t>
            </a:r>
            <a:r>
              <a:rPr lang="en-GB" sz="1400" dirty="0" smtClean="0"/>
              <a:t> 123        xx/xx	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5638800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 smtClean="0"/>
              <a:t>Senna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15mg	  OD          PO</a:t>
            </a:r>
          </a:p>
          <a:p>
            <a:pPr>
              <a:spcBef>
                <a:spcPts val="600"/>
              </a:spcBef>
            </a:pPr>
            <a:r>
              <a:rPr lang="en-GB" sz="1400" dirty="0" smtClean="0"/>
              <a:t>Doctor</a:t>
            </a:r>
            <a:r>
              <a:rPr lang="en-GB" sz="1400" dirty="0"/>
              <a:t>	 </a:t>
            </a:r>
            <a:r>
              <a:rPr lang="en-GB" sz="1400" dirty="0" smtClean="0"/>
              <a:t> 123        xx/xx	</a:t>
            </a:r>
            <a:endParaRPr lang="en-GB" sz="1400" dirty="0"/>
          </a:p>
        </p:txBody>
      </p:sp>
      <p:sp>
        <p:nvSpPr>
          <p:cNvPr id="23" name="Oval 22"/>
          <p:cNvSpPr/>
          <p:nvPr/>
        </p:nvSpPr>
        <p:spPr>
          <a:xfrm>
            <a:off x="9919447" y="3205862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932894" y="3575938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919447" y="4122993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919447" y="4738055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906000" y="5151203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932894" y="6064250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9906000" y="5550235"/>
            <a:ext cx="457200" cy="14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51293"/>
            <a:ext cx="232410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0"/>
              </a:lnSpc>
            </a:pPr>
            <a:r>
              <a:rPr sz="4400" b="0" spc="-10" dirty="0">
                <a:latin typeface="Calibri Light"/>
                <a:cs typeface="Calibri Light"/>
              </a:rPr>
              <a:t>The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basics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227" y="2008131"/>
            <a:ext cx="6983095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Basics </a:t>
            </a:r>
            <a:r>
              <a:rPr sz="2800" spc="10" dirty="0">
                <a:latin typeface="Calibri"/>
                <a:cs typeface="Calibri"/>
              </a:rPr>
              <a:t>of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5" dirty="0" smtClean="0">
                <a:latin typeface="Calibri"/>
                <a:cs typeface="Calibri"/>
              </a:rPr>
              <a:t>prescribing</a:t>
            </a:r>
            <a:endParaRPr lang="en-GB" sz="2800" spc="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GB" sz="2800" spc="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800" dirty="0" smtClean="0">
                <a:cs typeface="Calibri"/>
              </a:rPr>
              <a:t>Brief </a:t>
            </a:r>
            <a:r>
              <a:rPr lang="en-GB" sz="2800" dirty="0">
                <a:cs typeface="Calibri"/>
              </a:rPr>
              <a:t>overview of the </a:t>
            </a:r>
            <a:r>
              <a:rPr lang="en-GB" sz="2800" dirty="0" smtClean="0">
                <a:cs typeface="Calibri"/>
              </a:rPr>
              <a:t>PSA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GB" sz="2800" dirty="0" smtClean="0"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 smtClean="0">
                <a:latin typeface="Calibri"/>
                <a:cs typeface="Calibri"/>
              </a:rPr>
              <a:t>Safe </a:t>
            </a:r>
            <a:r>
              <a:rPr sz="2800" dirty="0">
                <a:latin typeface="Calibri"/>
                <a:cs typeface="Calibri"/>
              </a:rPr>
              <a:t>prescribing </a:t>
            </a:r>
            <a:r>
              <a:rPr sz="2800" spc="1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some common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medications</a:t>
            </a:r>
            <a:endParaRPr lang="en-GB" sz="2800" spc="-1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endParaRPr lang="en-GB" sz="2800" spc="-1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 smtClean="0">
                <a:latin typeface="Calibri"/>
                <a:cs typeface="Calibri"/>
              </a:rPr>
              <a:t>Cases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550" y="3746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pc="10" dirty="0"/>
              <a:t>Objectives</a:t>
            </a:r>
          </a:p>
        </p:txBody>
      </p:sp>
      <p:sp>
        <p:nvSpPr>
          <p:cNvPr id="6" name="object 6"/>
          <p:cNvSpPr/>
          <p:nvPr/>
        </p:nvSpPr>
        <p:spPr>
          <a:xfrm>
            <a:off x="8216900" y="3556000"/>
            <a:ext cx="3543300" cy="295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3900" y="4216400"/>
            <a:ext cx="3225800" cy="20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0772" y="3561120"/>
            <a:ext cx="3406140" cy="2839720"/>
          </a:xfrm>
          <a:custGeom>
            <a:avLst/>
            <a:gdLst/>
            <a:ahLst/>
            <a:cxnLst/>
            <a:rect l="l" t="t" r="r" b="b"/>
            <a:pathLst>
              <a:path w="3406140" h="2839720">
                <a:moveTo>
                  <a:pt x="437448" y="0"/>
                </a:moveTo>
                <a:lnTo>
                  <a:pt x="0" y="2266494"/>
                </a:lnTo>
                <a:lnTo>
                  <a:pt x="2968480" y="2839430"/>
                </a:lnTo>
                <a:lnTo>
                  <a:pt x="3405927" y="572936"/>
                </a:lnTo>
                <a:lnTo>
                  <a:pt x="437448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44220" y="4392560"/>
            <a:ext cx="1126803" cy="351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0808" y="4781498"/>
            <a:ext cx="2732492" cy="1117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93300" y="3937000"/>
            <a:ext cx="520700" cy="5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0" y="3949700"/>
            <a:ext cx="393700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" y="1212850"/>
            <a:ext cx="4343400" cy="4642966"/>
          </a:xfrm>
          <a:custGeom>
            <a:avLst/>
            <a:gdLst/>
            <a:ahLst/>
            <a:cxnLst/>
            <a:rect l="l" t="t" r="r" b="b"/>
            <a:pathLst>
              <a:path w="4343400" h="4406900">
                <a:moveTo>
                  <a:pt x="0" y="0"/>
                </a:moveTo>
                <a:lnTo>
                  <a:pt x="4343400" y="0"/>
                </a:lnTo>
                <a:lnTo>
                  <a:pt x="4343400" y="4406900"/>
                </a:lnTo>
                <a:lnTo>
                  <a:pt x="0" y="440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825" y="1290464"/>
            <a:ext cx="4184650" cy="414215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116205">
              <a:lnSpc>
                <a:spcPct val="90800"/>
              </a:lnSpc>
              <a:spcBef>
                <a:spcPts val="254"/>
              </a:spcBef>
            </a:pPr>
            <a:r>
              <a:rPr sz="1400" spc="-45" dirty="0">
                <a:latin typeface="Calibri"/>
                <a:cs typeface="Calibri"/>
              </a:rPr>
              <a:t>You </a:t>
            </a:r>
            <a:r>
              <a:rPr sz="1400" spc="10" dirty="0">
                <a:latin typeface="Calibri"/>
                <a:cs typeface="Calibri"/>
              </a:rPr>
              <a:t>are </a:t>
            </a:r>
            <a:r>
              <a:rPr sz="1400" spc="-15" dirty="0">
                <a:latin typeface="Calibri"/>
                <a:cs typeface="Calibri"/>
              </a:rPr>
              <a:t>on-call </a:t>
            </a:r>
            <a:r>
              <a:rPr sz="1400" spc="-20" dirty="0">
                <a:latin typeface="Calibri"/>
                <a:cs typeface="Calibri"/>
              </a:rPr>
              <a:t>on </a:t>
            </a:r>
            <a:r>
              <a:rPr sz="1400" spc="5" dirty="0">
                <a:latin typeface="Calibri"/>
                <a:cs typeface="Calibri"/>
              </a:rPr>
              <a:t>ward </a:t>
            </a:r>
            <a:r>
              <a:rPr sz="1400" spc="-15" dirty="0">
                <a:latin typeface="Calibri"/>
                <a:cs typeface="Calibri"/>
              </a:rPr>
              <a:t>cover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10" dirty="0">
                <a:latin typeface="Calibri"/>
                <a:cs typeface="Calibri"/>
              </a:rPr>
              <a:t>are </a:t>
            </a:r>
            <a:r>
              <a:rPr sz="1400" spc="-15" dirty="0">
                <a:latin typeface="Calibri"/>
                <a:cs typeface="Calibri"/>
              </a:rPr>
              <a:t>asked </a:t>
            </a:r>
            <a:r>
              <a:rPr sz="1400" spc="1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rewrite a  </a:t>
            </a:r>
            <a:r>
              <a:rPr sz="1400" spc="-20" dirty="0">
                <a:latin typeface="Calibri"/>
                <a:cs typeface="Calibri"/>
              </a:rPr>
              <a:t>drug </a:t>
            </a:r>
            <a:r>
              <a:rPr sz="1400" dirty="0">
                <a:latin typeface="Calibri"/>
                <a:cs typeface="Calibri"/>
              </a:rPr>
              <a:t>chart </a:t>
            </a:r>
            <a:r>
              <a:rPr sz="1400" spc="-25" dirty="0">
                <a:latin typeface="Calibri"/>
                <a:cs typeface="Calibri"/>
              </a:rPr>
              <a:t>for </a:t>
            </a:r>
            <a:r>
              <a:rPr sz="1400" spc="-35" dirty="0">
                <a:latin typeface="Calibri"/>
                <a:cs typeface="Calibri"/>
              </a:rPr>
              <a:t>Judie </a:t>
            </a:r>
            <a:r>
              <a:rPr sz="1400" spc="-5" dirty="0">
                <a:latin typeface="Calibri"/>
                <a:cs typeface="Calibri"/>
              </a:rPr>
              <a:t>Doe, </a:t>
            </a:r>
            <a:r>
              <a:rPr sz="1400" spc="-15" dirty="0">
                <a:latin typeface="Calibri"/>
                <a:cs typeface="Calibri"/>
              </a:rPr>
              <a:t>88-year-old woman, who </a:t>
            </a:r>
            <a:r>
              <a:rPr sz="1400" spc="5" dirty="0">
                <a:latin typeface="Calibri"/>
                <a:cs typeface="Calibri"/>
              </a:rPr>
              <a:t>was  </a:t>
            </a:r>
            <a:r>
              <a:rPr sz="1400" dirty="0">
                <a:latin typeface="Calibri"/>
                <a:cs typeface="Calibri"/>
              </a:rPr>
              <a:t>admitted 1 </a:t>
            </a:r>
            <a:r>
              <a:rPr sz="1400" spc="-15" dirty="0">
                <a:latin typeface="Calibri"/>
                <a:cs typeface="Calibri"/>
              </a:rPr>
              <a:t>month </a:t>
            </a:r>
            <a:r>
              <a:rPr sz="1400" spc="20" dirty="0">
                <a:latin typeface="Calibri"/>
                <a:cs typeface="Calibri"/>
              </a:rPr>
              <a:t>ago </a:t>
            </a:r>
            <a:r>
              <a:rPr sz="1400" dirty="0">
                <a:latin typeface="Calibri"/>
                <a:cs typeface="Calibri"/>
              </a:rPr>
              <a:t>with a </a:t>
            </a:r>
            <a:r>
              <a:rPr sz="1400" spc="15" dirty="0">
                <a:latin typeface="Calibri"/>
                <a:cs typeface="Calibri"/>
              </a:rPr>
              <a:t>UTI. </a:t>
            </a:r>
            <a:r>
              <a:rPr sz="1400" spc="-30" dirty="0">
                <a:latin typeface="Calibri"/>
                <a:cs typeface="Calibri"/>
              </a:rPr>
              <a:t>She </a:t>
            </a:r>
            <a:r>
              <a:rPr sz="1400" spc="-5" dirty="0">
                <a:latin typeface="Calibri"/>
                <a:cs typeface="Calibri"/>
              </a:rPr>
              <a:t>had </a:t>
            </a:r>
            <a:r>
              <a:rPr sz="1400" dirty="0">
                <a:latin typeface="Calibri"/>
                <a:cs typeface="Calibri"/>
              </a:rPr>
              <a:t>4 </a:t>
            </a:r>
            <a:r>
              <a:rPr sz="1400" spc="-15" dirty="0">
                <a:latin typeface="Calibri"/>
                <a:cs typeface="Calibri"/>
              </a:rPr>
              <a:t>days </a:t>
            </a:r>
            <a:r>
              <a:rPr sz="1400" spc="-20" dirty="0">
                <a:latin typeface="Calibri"/>
                <a:cs typeface="Calibri"/>
              </a:rPr>
              <a:t>of  </a:t>
            </a:r>
            <a:r>
              <a:rPr sz="1400" spc="-10" dirty="0">
                <a:latin typeface="Calibri"/>
                <a:cs typeface="Calibri"/>
              </a:rPr>
              <a:t>diarrhoea. </a:t>
            </a:r>
            <a:r>
              <a:rPr sz="1400" spc="-20" dirty="0">
                <a:latin typeface="Calibri"/>
                <a:cs typeface="Calibri"/>
              </a:rPr>
              <a:t>Stool </a:t>
            </a:r>
            <a:r>
              <a:rPr sz="1400" spc="-10" dirty="0">
                <a:latin typeface="Calibri"/>
                <a:cs typeface="Calibri"/>
              </a:rPr>
              <a:t>cultures </a:t>
            </a:r>
            <a:r>
              <a:rPr sz="1400" dirty="0">
                <a:latin typeface="Calibri"/>
                <a:cs typeface="Calibri"/>
              </a:rPr>
              <a:t>were </a:t>
            </a:r>
            <a:r>
              <a:rPr sz="1400" spc="-5" dirty="0">
                <a:latin typeface="Calibri"/>
                <a:cs typeface="Calibri"/>
              </a:rPr>
              <a:t>negative and </a:t>
            </a:r>
            <a:r>
              <a:rPr sz="1400" spc="-30" dirty="0">
                <a:latin typeface="Calibri"/>
                <a:cs typeface="Calibri"/>
              </a:rPr>
              <a:t>she </a:t>
            </a:r>
            <a:r>
              <a:rPr sz="1400" spc="-5" dirty="0">
                <a:latin typeface="Calibri"/>
                <a:cs typeface="Calibri"/>
              </a:rPr>
              <a:t>has  </a:t>
            </a:r>
            <a:r>
              <a:rPr sz="1400" spc="-20" dirty="0">
                <a:latin typeface="Calibri"/>
                <a:cs typeface="Calibri"/>
              </a:rPr>
              <a:t>opened </a:t>
            </a:r>
            <a:r>
              <a:rPr sz="1400" spc="-15" dirty="0">
                <a:latin typeface="Calibri"/>
                <a:cs typeface="Calibri"/>
              </a:rPr>
              <a:t>her </a:t>
            </a:r>
            <a:r>
              <a:rPr sz="1400" spc="-20" dirty="0">
                <a:latin typeface="Calibri"/>
                <a:cs typeface="Calibri"/>
              </a:rPr>
              <a:t>bowels </a:t>
            </a:r>
            <a:r>
              <a:rPr sz="1400" dirty="0">
                <a:latin typeface="Calibri"/>
                <a:cs typeface="Calibri"/>
              </a:rPr>
              <a:t>3 </a:t>
            </a:r>
            <a:r>
              <a:rPr sz="1400" spc="-5" dirty="0">
                <a:latin typeface="Calibri"/>
                <a:cs typeface="Calibri"/>
              </a:rPr>
              <a:t>times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today.</a:t>
            </a:r>
            <a:endParaRPr sz="1400" dirty="0">
              <a:latin typeface="Calibri"/>
              <a:cs typeface="Calibri"/>
            </a:endParaRPr>
          </a:p>
          <a:p>
            <a:pPr marL="12700" marR="284480">
              <a:lnSpc>
                <a:spcPts val="1500"/>
              </a:lnSpc>
              <a:spcBef>
                <a:spcPts val="1520"/>
              </a:spcBef>
            </a:pPr>
            <a:r>
              <a:rPr sz="1400" b="1" spc="-15" dirty="0">
                <a:latin typeface="Calibri"/>
                <a:cs typeface="Calibri"/>
              </a:rPr>
              <a:t>PMH</a:t>
            </a:r>
            <a:r>
              <a:rPr sz="1400" spc="-15" dirty="0">
                <a:latin typeface="Calibri"/>
                <a:cs typeface="Calibri"/>
              </a:rPr>
              <a:t>: </a:t>
            </a:r>
            <a:r>
              <a:rPr sz="1400" spc="-20" dirty="0">
                <a:latin typeface="Calibri"/>
                <a:cs typeface="Calibri"/>
              </a:rPr>
              <a:t>Hypertension, </a:t>
            </a:r>
            <a:r>
              <a:rPr sz="1400" spc="-25" dirty="0">
                <a:latin typeface="Calibri"/>
                <a:cs typeface="Calibri"/>
              </a:rPr>
              <a:t>Constipation, </a:t>
            </a:r>
            <a:r>
              <a:rPr sz="1400" spc="-40" dirty="0">
                <a:latin typeface="Calibri"/>
                <a:cs typeface="Calibri"/>
              </a:rPr>
              <a:t>Type </a:t>
            </a:r>
            <a:r>
              <a:rPr sz="1400" dirty="0">
                <a:latin typeface="Calibri"/>
                <a:cs typeface="Calibri"/>
              </a:rPr>
              <a:t>2 </a:t>
            </a:r>
            <a:r>
              <a:rPr sz="1400" spc="10" dirty="0">
                <a:latin typeface="Calibri"/>
                <a:cs typeface="Calibri"/>
              </a:rPr>
              <a:t>DM, </a:t>
            </a:r>
            <a:r>
              <a:rPr sz="1400" spc="-55" dirty="0">
                <a:latin typeface="Calibri"/>
                <a:cs typeface="Calibri"/>
              </a:rPr>
              <a:t>AF, </a:t>
            </a:r>
            <a:r>
              <a:rPr sz="1400" spc="-15" dirty="0">
                <a:latin typeface="Calibri"/>
                <a:cs typeface="Calibri"/>
              </a:rPr>
              <a:t>OA,  </a:t>
            </a:r>
            <a:r>
              <a:rPr sz="1400" spc="-30" dirty="0">
                <a:latin typeface="Calibri"/>
                <a:cs typeface="Calibri"/>
              </a:rPr>
              <a:t>CKD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endParaRPr lang="en-GB" sz="1400" b="1" spc="-5" dirty="0" smtClean="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</a:pPr>
            <a:r>
              <a:rPr sz="1400" b="1" spc="-5" dirty="0" smtClean="0">
                <a:latin typeface="Calibri"/>
                <a:cs typeface="Calibri"/>
              </a:rPr>
              <a:t>NKDA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90"/>
              </a:lnSpc>
              <a:spcBef>
                <a:spcPts val="1320"/>
              </a:spcBef>
            </a:pPr>
            <a:r>
              <a:rPr sz="1400" b="1" spc="-25" dirty="0">
                <a:latin typeface="Calibri"/>
                <a:cs typeface="Calibri"/>
              </a:rPr>
              <a:t>On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examination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00"/>
              </a:lnSpc>
            </a:pPr>
            <a:r>
              <a:rPr sz="1400" spc="-20" dirty="0">
                <a:latin typeface="Calibri"/>
                <a:cs typeface="Calibri"/>
              </a:rPr>
              <a:t>Observations: </a:t>
            </a:r>
            <a:r>
              <a:rPr sz="1400" spc="10" dirty="0">
                <a:latin typeface="Calibri"/>
                <a:cs typeface="Calibri"/>
              </a:rPr>
              <a:t>HR </a:t>
            </a:r>
            <a:r>
              <a:rPr sz="1400" spc="-10" dirty="0">
                <a:latin typeface="Calibri"/>
                <a:cs typeface="Calibri"/>
              </a:rPr>
              <a:t>99, </a:t>
            </a:r>
            <a:r>
              <a:rPr sz="1400" spc="15" dirty="0">
                <a:latin typeface="Calibri"/>
                <a:cs typeface="Calibri"/>
              </a:rPr>
              <a:t>BP </a:t>
            </a:r>
            <a:r>
              <a:rPr sz="1400" spc="-15" dirty="0" smtClean="0">
                <a:latin typeface="Calibri"/>
                <a:cs typeface="Calibri"/>
              </a:rPr>
              <a:t>10</a:t>
            </a:r>
            <a:r>
              <a:rPr lang="en-GB" sz="1400" spc="-15" dirty="0" smtClean="0">
                <a:latin typeface="Calibri"/>
                <a:cs typeface="Calibri"/>
              </a:rPr>
              <a:t>0</a:t>
            </a:r>
            <a:r>
              <a:rPr sz="1400" spc="-15" dirty="0" smtClean="0">
                <a:latin typeface="Calibri"/>
                <a:cs typeface="Calibri"/>
              </a:rPr>
              <a:t>/</a:t>
            </a:r>
            <a:r>
              <a:rPr lang="en-GB" sz="1400" spc="-15" dirty="0" smtClean="0">
                <a:latin typeface="Calibri"/>
                <a:cs typeface="Calibri"/>
              </a:rPr>
              <a:t>6</a:t>
            </a:r>
            <a:r>
              <a:rPr sz="1400" spc="-15" dirty="0" smtClean="0">
                <a:latin typeface="Calibri"/>
                <a:cs typeface="Calibri"/>
              </a:rPr>
              <a:t>4</a:t>
            </a:r>
            <a:r>
              <a:rPr sz="1400" spc="-15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37 </a:t>
            </a:r>
            <a:r>
              <a:rPr sz="1400" spc="-25" dirty="0">
                <a:latin typeface="Calibri"/>
                <a:cs typeface="Calibri"/>
              </a:rPr>
              <a:t>C, </a:t>
            </a:r>
            <a:r>
              <a:rPr sz="1400" spc="20" dirty="0">
                <a:latin typeface="Calibri"/>
                <a:cs typeface="Calibri"/>
              </a:rPr>
              <a:t>RR </a:t>
            </a:r>
            <a:r>
              <a:rPr sz="1400" spc="-10" dirty="0">
                <a:latin typeface="Calibri"/>
                <a:cs typeface="Calibri"/>
              </a:rPr>
              <a:t>18,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S:95%.</a:t>
            </a:r>
            <a:endParaRPr sz="1400" dirty="0">
              <a:latin typeface="Calibri"/>
              <a:cs typeface="Calibri"/>
            </a:endParaRPr>
          </a:p>
          <a:p>
            <a:pPr marL="12700" marR="161925">
              <a:lnSpc>
                <a:spcPts val="1500"/>
              </a:lnSpc>
              <a:spcBef>
                <a:spcPts val="110"/>
              </a:spcBef>
            </a:pPr>
            <a:r>
              <a:rPr sz="1400" spc="-30" dirty="0">
                <a:latin typeface="Calibri"/>
                <a:cs typeface="Calibri"/>
              </a:rPr>
              <a:t>Chest </a:t>
            </a:r>
            <a:r>
              <a:rPr sz="1400" spc="-15" dirty="0">
                <a:latin typeface="Calibri"/>
                <a:cs typeface="Calibri"/>
              </a:rPr>
              <a:t>is clear, </a:t>
            </a:r>
            <a:r>
              <a:rPr sz="1400" spc="-25" dirty="0">
                <a:latin typeface="Calibri"/>
                <a:cs typeface="Calibri"/>
              </a:rPr>
              <a:t>Abdomen </a:t>
            </a:r>
            <a:r>
              <a:rPr sz="1400" spc="-15" dirty="0">
                <a:latin typeface="Calibri"/>
                <a:cs typeface="Calibri"/>
              </a:rPr>
              <a:t>is </a:t>
            </a:r>
            <a:r>
              <a:rPr sz="1400" spc="-30" dirty="0">
                <a:latin typeface="Calibri"/>
                <a:cs typeface="Calibri"/>
              </a:rPr>
              <a:t>soft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30" dirty="0">
                <a:latin typeface="Calibri"/>
                <a:cs typeface="Calibri"/>
              </a:rPr>
              <a:t>non </a:t>
            </a:r>
            <a:r>
              <a:rPr sz="1400" spc="-20" dirty="0">
                <a:latin typeface="Calibri"/>
                <a:cs typeface="Calibri"/>
              </a:rPr>
              <a:t>tender. </a:t>
            </a:r>
            <a:r>
              <a:rPr sz="1400" spc="15" dirty="0">
                <a:latin typeface="Calibri"/>
                <a:cs typeface="Calibri"/>
              </a:rPr>
              <a:t>Dry  </a:t>
            </a:r>
            <a:r>
              <a:rPr sz="1400" spc="-20" dirty="0">
                <a:latin typeface="Calibri"/>
                <a:cs typeface="Calibri"/>
              </a:rPr>
              <a:t>mucus </a:t>
            </a:r>
            <a:r>
              <a:rPr sz="1400" spc="-15" dirty="0">
                <a:latin typeface="Calibri"/>
                <a:cs typeface="Calibri"/>
              </a:rPr>
              <a:t>membranes. JVP </a:t>
            </a:r>
            <a:r>
              <a:rPr sz="1400" spc="-30" dirty="0">
                <a:latin typeface="Calibri"/>
                <a:cs typeface="Calibri"/>
              </a:rPr>
              <a:t>not </a:t>
            </a:r>
            <a:r>
              <a:rPr sz="1400" spc="-15" dirty="0">
                <a:latin typeface="Calibri"/>
                <a:cs typeface="Calibri"/>
              </a:rPr>
              <a:t>raised. </a:t>
            </a:r>
            <a:r>
              <a:rPr sz="1400" spc="20" dirty="0">
                <a:latin typeface="Calibri"/>
                <a:cs typeface="Calibri"/>
              </a:rPr>
              <a:t>DRE: </a:t>
            </a:r>
            <a:r>
              <a:rPr sz="1400" spc="-5" dirty="0">
                <a:latin typeface="Calibri"/>
                <a:cs typeface="Calibri"/>
              </a:rPr>
              <a:t>Empty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5" dirty="0" smtClean="0">
                <a:latin typeface="Calibri"/>
                <a:cs typeface="Calibri"/>
              </a:rPr>
              <a:t>Rectum</a:t>
            </a:r>
            <a:r>
              <a:rPr lang="en-GB" sz="1400" spc="5" dirty="0" smtClean="0">
                <a:latin typeface="Calibri"/>
                <a:cs typeface="Calibri"/>
              </a:rPr>
              <a:t>. Weight 60kg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  <a:spcBef>
                <a:spcPts val="1300"/>
              </a:spcBef>
            </a:pPr>
            <a:r>
              <a:rPr sz="1400" b="1" spc="10" dirty="0">
                <a:latin typeface="Calibri"/>
                <a:cs typeface="Calibri"/>
              </a:rPr>
              <a:t>Investigations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50"/>
              </a:lnSpc>
            </a:pPr>
            <a:r>
              <a:rPr sz="1400" spc="-20" dirty="0">
                <a:latin typeface="Calibri"/>
                <a:cs typeface="Calibri"/>
              </a:rPr>
              <a:t>Bloods </a:t>
            </a:r>
            <a:r>
              <a:rPr sz="1400" spc="-10" dirty="0">
                <a:latin typeface="Calibri"/>
                <a:cs typeface="Calibri"/>
              </a:rPr>
              <a:t>today: </a:t>
            </a:r>
            <a:r>
              <a:rPr lang="en-GB" sz="1400" spc="-35" dirty="0">
                <a:cs typeface="Calibri"/>
              </a:rPr>
              <a:t>WCC 10.3, </a:t>
            </a:r>
            <a:r>
              <a:rPr lang="en-GB" sz="1400" spc="-35" dirty="0" err="1">
                <a:cs typeface="Calibri"/>
              </a:rPr>
              <a:t>Hb</a:t>
            </a:r>
            <a:r>
              <a:rPr lang="en-GB" sz="1400" spc="-35" dirty="0">
                <a:cs typeface="Calibri"/>
              </a:rPr>
              <a:t> 121, K 3.5, Na 142, Urea 7, </a:t>
            </a:r>
            <a:r>
              <a:rPr lang="en-GB" sz="1400" spc="-35" dirty="0" err="1" smtClean="0">
                <a:cs typeface="Calibri"/>
              </a:rPr>
              <a:t>Creatinine</a:t>
            </a:r>
            <a:r>
              <a:rPr lang="en-GB" sz="1400" spc="-35" dirty="0" smtClean="0">
                <a:cs typeface="Calibri"/>
              </a:rPr>
              <a:t> 152 </a:t>
            </a:r>
            <a:r>
              <a:rPr lang="en-GB" sz="1400" spc="-35" dirty="0">
                <a:cs typeface="Calibri"/>
              </a:rPr>
              <a:t>(up from 100), </a:t>
            </a:r>
            <a:r>
              <a:rPr lang="en-GB" sz="1400" spc="-35" dirty="0" err="1">
                <a:cs typeface="Calibri"/>
              </a:rPr>
              <a:t>eGFR</a:t>
            </a:r>
            <a:r>
              <a:rPr lang="en-GB" sz="1400" spc="-35" dirty="0">
                <a:cs typeface="Calibri"/>
              </a:rPr>
              <a:t> 23 (down from 43), CRP 10</a:t>
            </a:r>
          </a:p>
        </p:txBody>
      </p:sp>
      <p:sp>
        <p:nvSpPr>
          <p:cNvPr id="4" name="object 4"/>
          <p:cNvSpPr/>
          <p:nvPr/>
        </p:nvSpPr>
        <p:spPr>
          <a:xfrm>
            <a:off x="171450" y="6218313"/>
            <a:ext cx="4343400" cy="246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450" y="6218314"/>
            <a:ext cx="4343400" cy="246221"/>
          </a:xfrm>
          <a:prstGeom prst="rect">
            <a:avLst/>
          </a:prstGeom>
          <a:ln w="12700">
            <a:solidFill>
              <a:srgbClr val="A5A5A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20"/>
              </a:spcBef>
              <a:tabLst>
                <a:tab pos="425450" algn="l"/>
              </a:tabLst>
            </a:pPr>
            <a:r>
              <a:rPr lang="en-GB" sz="1400" spc="-15" dirty="0" smtClean="0">
                <a:latin typeface="Calibri"/>
                <a:cs typeface="Calibri"/>
              </a:rPr>
              <a:t>1. </a:t>
            </a:r>
            <a:r>
              <a:rPr sz="1400" spc="-15" dirty="0" smtClean="0">
                <a:latin typeface="Calibri"/>
                <a:cs typeface="Calibri"/>
              </a:rPr>
              <a:t>Please </a:t>
            </a:r>
            <a:r>
              <a:rPr sz="1400" dirty="0">
                <a:latin typeface="Calibri"/>
                <a:cs typeface="Calibri"/>
              </a:rPr>
              <a:t>rewrite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20" dirty="0">
                <a:latin typeface="Calibri"/>
                <a:cs typeface="Calibri"/>
              </a:rPr>
              <a:t>drug</a:t>
            </a:r>
            <a:r>
              <a:rPr sz="1400" spc="-21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chart.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1150" y="196850"/>
            <a:ext cx="11430000" cy="9525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545"/>
              </a:spcBef>
            </a:pPr>
            <a:r>
              <a:rPr spc="-20" dirty="0"/>
              <a:t>Case</a:t>
            </a:r>
            <a:r>
              <a:rPr spc="105" dirty="0"/>
              <a:t> </a:t>
            </a:r>
            <a:r>
              <a:rPr dirty="0"/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2714" y="1618928"/>
            <a:ext cx="4110354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13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Digoxin </a:t>
            </a:r>
            <a:r>
              <a:rPr sz="1800" spc="5" dirty="0" smtClean="0">
                <a:latin typeface="Calibri"/>
                <a:cs typeface="Calibri"/>
              </a:rPr>
              <a:t>62.5</a:t>
            </a:r>
            <a:r>
              <a:rPr lang="en-GB" sz="1800" spc="5" dirty="0" smtClean="0">
                <a:latin typeface="Calibri"/>
                <a:cs typeface="Calibri"/>
              </a:rPr>
              <a:t> </a:t>
            </a:r>
            <a:r>
              <a:rPr sz="1800" b="1" u="sng" spc="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micrograms</a:t>
            </a:r>
            <a:r>
              <a:rPr sz="1800" b="1" spc="290" dirty="0" smtClean="0">
                <a:latin typeface="Calibri"/>
                <a:cs typeface="Calibri"/>
              </a:rPr>
              <a:t> </a:t>
            </a:r>
            <a:r>
              <a:rPr sz="1800" b="1" u="sng" spc="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</a:t>
            </a:r>
            <a:r>
              <a:rPr lang="en-GB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GB" spc="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+ ensure route, timings &amp; signature filled in</a:t>
            </a:r>
          </a:p>
          <a:p>
            <a:pPr marL="355600" indent="-342900">
              <a:lnSpc>
                <a:spcPts val="213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endParaRPr sz="1800" dirty="0">
              <a:latin typeface="Calibri"/>
              <a:cs typeface="Calibri"/>
            </a:endParaRPr>
          </a:p>
          <a:p>
            <a:pPr marL="355600" marR="6985" indent="-342900">
              <a:lnSpc>
                <a:spcPts val="22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Calibri"/>
                <a:cs typeface="Calibri"/>
              </a:rPr>
              <a:t>Hold </a:t>
            </a:r>
            <a:r>
              <a:rPr sz="1800" spc="-15" dirty="0">
                <a:latin typeface="Calibri"/>
                <a:cs typeface="Calibri"/>
              </a:rPr>
              <a:t>Ramipril </a:t>
            </a:r>
            <a:r>
              <a:rPr sz="1800" spc="-20" dirty="0" smtClean="0">
                <a:latin typeface="Calibri"/>
                <a:cs typeface="Calibri"/>
              </a:rPr>
              <a:t>(</a:t>
            </a:r>
            <a:r>
              <a:rPr sz="1800" spc="-10" dirty="0" smtClean="0">
                <a:latin typeface="Calibri"/>
                <a:cs typeface="Calibri"/>
              </a:rPr>
              <a:t>cross </a:t>
            </a:r>
            <a:r>
              <a:rPr sz="1800" spc="-35" dirty="0">
                <a:latin typeface="Calibri"/>
                <a:cs typeface="Calibri"/>
              </a:rPr>
              <a:t>off </a:t>
            </a:r>
            <a:r>
              <a:rPr sz="1800" spc="10" dirty="0">
                <a:latin typeface="Calibri"/>
                <a:cs typeface="Calibri"/>
              </a:rPr>
              <a:t>3-5 </a:t>
            </a:r>
            <a:r>
              <a:rPr sz="1800" spc="-10" dirty="0">
                <a:latin typeface="Calibri"/>
                <a:cs typeface="Calibri"/>
              </a:rPr>
              <a:t>days </a:t>
            </a:r>
            <a:r>
              <a:rPr sz="1800" spc="-25" dirty="0">
                <a:latin typeface="Calibri"/>
                <a:cs typeface="Calibri"/>
              </a:rPr>
              <a:t>followed </a:t>
            </a:r>
            <a:r>
              <a:rPr sz="1800" spc="-25" dirty="0" smtClean="0">
                <a:latin typeface="Calibri"/>
                <a:cs typeface="Calibri"/>
              </a:rPr>
              <a:t>by </a:t>
            </a:r>
            <a:r>
              <a:rPr sz="1800" spc="-20" dirty="0">
                <a:latin typeface="Calibri"/>
                <a:cs typeface="Calibri"/>
              </a:rPr>
              <a:t>r/v). </a:t>
            </a:r>
            <a:r>
              <a:rPr sz="1800" spc="10" dirty="0">
                <a:latin typeface="Calibri"/>
                <a:cs typeface="Calibri"/>
              </a:rPr>
              <a:t>BP </a:t>
            </a:r>
            <a:r>
              <a:rPr sz="1800" spc="-10" dirty="0">
                <a:latin typeface="Calibri"/>
                <a:cs typeface="Calibri"/>
              </a:rPr>
              <a:t>is </a:t>
            </a:r>
            <a:r>
              <a:rPr sz="1800" spc="-25" dirty="0">
                <a:latin typeface="Calibri"/>
                <a:cs typeface="Calibri"/>
              </a:rPr>
              <a:t>low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15" dirty="0">
                <a:latin typeface="Calibri"/>
                <a:cs typeface="Calibri"/>
              </a:rPr>
              <a:t>an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AKI</a:t>
            </a:r>
            <a:r>
              <a:rPr sz="1800" spc="-10" dirty="0" smtClean="0">
                <a:latin typeface="Calibri"/>
                <a:cs typeface="Calibri"/>
              </a:rPr>
              <a:t>.</a:t>
            </a:r>
            <a:endParaRPr lang="en-GB" sz="1800" spc="-10" dirty="0" smtClean="0">
              <a:latin typeface="Calibri"/>
              <a:cs typeface="Calibri"/>
            </a:endParaRPr>
          </a:p>
          <a:p>
            <a:pPr marL="355600" marR="6985" indent="-342900">
              <a:lnSpc>
                <a:spcPts val="22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ts val="202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Calibri"/>
                <a:cs typeface="Calibri"/>
              </a:rPr>
              <a:t>Hold </a:t>
            </a:r>
            <a:r>
              <a:rPr sz="1800" spc="-30" dirty="0">
                <a:latin typeface="Calibri"/>
                <a:cs typeface="Calibri"/>
              </a:rPr>
              <a:t>Metformin (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lang="en-GB" sz="1800" spc="-30" dirty="0" smtClean="0">
                <a:latin typeface="Calibri"/>
                <a:cs typeface="Calibri"/>
              </a:rPr>
              <a:t>GFR</a:t>
            </a:r>
            <a:r>
              <a:rPr sz="1800" spc="125" dirty="0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&lt;30</a:t>
            </a:r>
            <a:r>
              <a:rPr sz="1800" spc="-10" dirty="0" smtClean="0">
                <a:latin typeface="Calibri"/>
                <a:cs typeface="Calibri"/>
              </a:rPr>
              <a:t>)</a:t>
            </a:r>
            <a:endParaRPr lang="en-GB" sz="1800" spc="-1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020"/>
              </a:lnSpc>
              <a:buAutoNum type="arabicPeriod"/>
              <a:tabLst>
                <a:tab pos="354965" algn="l"/>
                <a:tab pos="355600" algn="l"/>
              </a:tabLst>
            </a:pP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ts val="2130"/>
              </a:lnSpc>
              <a:spcBef>
                <a:spcPts val="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30" dirty="0">
                <a:latin typeface="Calibri"/>
                <a:cs typeface="Calibri"/>
              </a:rPr>
              <a:t>Ibuprofen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 smtClean="0">
                <a:latin typeface="Calibri"/>
                <a:cs typeface="Calibri"/>
              </a:rPr>
              <a:t>stop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(AKI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CKD,</a:t>
            </a:r>
            <a:r>
              <a:rPr sz="1800" spc="-300" dirty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elderly)</a:t>
            </a:r>
            <a:endParaRPr lang="en-GB" sz="1800" spc="-2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130"/>
              </a:lnSpc>
              <a:spcBef>
                <a:spcPts val="40"/>
              </a:spcBef>
              <a:buAutoNum type="arabicPeriod"/>
              <a:tabLst>
                <a:tab pos="354965" algn="l"/>
                <a:tab pos="355600" algn="l"/>
              </a:tabLst>
            </a:pPr>
            <a:endParaRPr lang="en-GB" sz="1800" spc="-20" dirty="0" smtClean="0">
              <a:latin typeface="Calibri"/>
              <a:cs typeface="Calibri"/>
            </a:endParaRPr>
          </a:p>
          <a:p>
            <a:pPr marL="355600" indent="-342900">
              <a:lnSpc>
                <a:spcPts val="2130"/>
              </a:lnSpc>
              <a:spcBef>
                <a:spcPts val="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GB" dirty="0">
                <a:cs typeface="Calibri"/>
              </a:rPr>
              <a:t>Start paracetamol as </a:t>
            </a:r>
            <a:r>
              <a:rPr lang="en-GB" dirty="0" smtClean="0">
                <a:cs typeface="Calibri"/>
              </a:rPr>
              <a:t>alternative analgesia </a:t>
            </a:r>
            <a:r>
              <a:rPr lang="en-GB" dirty="0">
                <a:cs typeface="Calibri"/>
              </a:rPr>
              <a:t>for </a:t>
            </a:r>
            <a:r>
              <a:rPr lang="en-GB" dirty="0" smtClean="0">
                <a:cs typeface="Calibri"/>
              </a:rPr>
              <a:t>OA</a:t>
            </a:r>
          </a:p>
          <a:p>
            <a:pPr marL="355600" indent="-342900">
              <a:lnSpc>
                <a:spcPts val="2130"/>
              </a:lnSpc>
              <a:spcBef>
                <a:spcPts val="40"/>
              </a:spcBef>
              <a:buAutoNum type="arabicPeriod"/>
              <a:tabLst>
                <a:tab pos="354965" algn="l"/>
                <a:tab pos="355600" algn="l"/>
              </a:tabLst>
            </a:pPr>
            <a:endParaRPr lang="en-GB" dirty="0" smtClean="0">
              <a:cs typeface="Calibri"/>
            </a:endParaRPr>
          </a:p>
          <a:p>
            <a:pPr marL="355600" indent="-342900">
              <a:lnSpc>
                <a:spcPts val="2130"/>
              </a:lnSpc>
              <a:spcBef>
                <a:spcPts val="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 smtClean="0">
                <a:latin typeface="Calibri"/>
                <a:cs typeface="Calibri"/>
              </a:rPr>
              <a:t>Senna </a:t>
            </a:r>
            <a:r>
              <a:rPr sz="1800" spc="-20" dirty="0">
                <a:latin typeface="Calibri"/>
                <a:cs typeface="Calibri"/>
              </a:rPr>
              <a:t>15mg </a:t>
            </a:r>
            <a:r>
              <a:rPr sz="1800" spc="-15" dirty="0">
                <a:latin typeface="Calibri"/>
                <a:cs typeface="Calibri"/>
              </a:rPr>
              <a:t>PO </a:t>
            </a:r>
            <a:r>
              <a:rPr sz="1800" b="1" u="sng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(hold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has  </a:t>
            </a:r>
            <a:r>
              <a:rPr sz="1800" spc="-20" dirty="0">
                <a:latin typeface="Calibri"/>
                <a:cs typeface="Calibri"/>
              </a:rPr>
              <a:t>diarrhoea; </a:t>
            </a:r>
            <a:r>
              <a:rPr sz="1800" spc="5" dirty="0">
                <a:latin typeface="Calibri"/>
                <a:cs typeface="Calibri"/>
              </a:rPr>
              <a:t>PRN,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stop </a:t>
            </a:r>
            <a:r>
              <a:rPr sz="1800" spc="-35" dirty="0">
                <a:latin typeface="Calibri"/>
                <a:cs typeface="Calibri"/>
              </a:rPr>
              <a:t>for </a:t>
            </a:r>
            <a:r>
              <a:rPr sz="1800" spc="-20" dirty="0">
                <a:latin typeface="Calibri"/>
                <a:cs typeface="Calibri"/>
              </a:rPr>
              <a:t>GP </a:t>
            </a:r>
            <a:r>
              <a:rPr sz="1800" spc="-5" dirty="0">
                <a:latin typeface="Calibri"/>
                <a:cs typeface="Calibri"/>
              </a:rPr>
              <a:t>to  </a:t>
            </a:r>
            <a:r>
              <a:rPr sz="1800" spc="-10" dirty="0">
                <a:latin typeface="Calibri"/>
                <a:cs typeface="Calibri"/>
              </a:rPr>
              <a:t>review</a:t>
            </a:r>
            <a:r>
              <a:rPr sz="1800" spc="-10" dirty="0" smtClean="0">
                <a:latin typeface="Calibri"/>
                <a:cs typeface="Calibri"/>
              </a:rPr>
              <a:t>)</a:t>
            </a:r>
            <a:endParaRPr sz="1800" b="1" u="sng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4" b="3148"/>
          <a:stretch/>
        </p:blipFill>
        <p:spPr bwMode="auto">
          <a:xfrm>
            <a:off x="4648200" y="1205428"/>
            <a:ext cx="3334514" cy="557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706" y="152400"/>
            <a:ext cx="11645493" cy="746999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545"/>
              </a:spcBef>
            </a:pPr>
            <a:r>
              <a:rPr spc="-20" dirty="0"/>
              <a:t>Case</a:t>
            </a:r>
            <a:r>
              <a:rPr spc="105" dirty="0"/>
              <a:t> </a:t>
            </a:r>
            <a:r>
              <a:rPr dirty="0"/>
              <a:t>2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"/>
          <a:stretch/>
        </p:blipFill>
        <p:spPr bwMode="auto">
          <a:xfrm>
            <a:off x="76200" y="1219200"/>
            <a:ext cx="59435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19199" y="1217244"/>
            <a:ext cx="37954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Ramipril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5mg	  ON          PO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Doctor</a:t>
            </a:r>
            <a:r>
              <a:rPr lang="en-GB" dirty="0"/>
              <a:t>	 </a:t>
            </a:r>
            <a:r>
              <a:rPr lang="en-GB" dirty="0" smtClean="0"/>
              <a:t> 123         xx/xx 	</a:t>
            </a:r>
            <a:endParaRPr lang="en-GB" dirty="0"/>
          </a:p>
        </p:txBody>
      </p:sp>
      <p:sp>
        <p:nvSpPr>
          <p:cNvPr id="32" name="object 225"/>
          <p:cNvSpPr/>
          <p:nvPr/>
        </p:nvSpPr>
        <p:spPr>
          <a:xfrm>
            <a:off x="3581400" y="3173477"/>
            <a:ext cx="609600" cy="255523"/>
          </a:xfrm>
          <a:custGeom>
            <a:avLst/>
            <a:gdLst/>
            <a:ahLst/>
            <a:cxnLst/>
            <a:rect l="l" t="t" r="r" b="b"/>
            <a:pathLst>
              <a:path w="317500" h="279400">
                <a:moveTo>
                  <a:pt x="0" y="139700"/>
                </a:moveTo>
                <a:lnTo>
                  <a:pt x="8093" y="95543"/>
                </a:lnTo>
                <a:lnTo>
                  <a:pt x="30629" y="57194"/>
                </a:lnTo>
                <a:lnTo>
                  <a:pt x="64994" y="26953"/>
                </a:lnTo>
                <a:lnTo>
                  <a:pt x="108572" y="7121"/>
                </a:lnTo>
                <a:lnTo>
                  <a:pt x="158750" y="0"/>
                </a:lnTo>
                <a:lnTo>
                  <a:pt x="208927" y="7121"/>
                </a:lnTo>
                <a:lnTo>
                  <a:pt x="252505" y="26953"/>
                </a:lnTo>
                <a:lnTo>
                  <a:pt x="286870" y="57194"/>
                </a:lnTo>
                <a:lnTo>
                  <a:pt x="309406" y="95543"/>
                </a:lnTo>
                <a:lnTo>
                  <a:pt x="317500" y="139700"/>
                </a:lnTo>
                <a:lnTo>
                  <a:pt x="309406" y="183856"/>
                </a:lnTo>
                <a:lnTo>
                  <a:pt x="286870" y="222205"/>
                </a:lnTo>
                <a:lnTo>
                  <a:pt x="252505" y="252446"/>
                </a:lnTo>
                <a:lnTo>
                  <a:pt x="208927" y="272278"/>
                </a:lnTo>
                <a:lnTo>
                  <a:pt x="158750" y="279400"/>
                </a:lnTo>
                <a:lnTo>
                  <a:pt x="108572" y="272278"/>
                </a:lnTo>
                <a:lnTo>
                  <a:pt x="64994" y="252446"/>
                </a:lnTo>
                <a:lnTo>
                  <a:pt x="30629" y="222205"/>
                </a:lnTo>
                <a:lnTo>
                  <a:pt x="8093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9"/>
          <p:cNvSpPr/>
          <p:nvPr/>
        </p:nvSpPr>
        <p:spPr>
          <a:xfrm>
            <a:off x="4190999" y="3301237"/>
            <a:ext cx="1337009" cy="45719"/>
          </a:xfrm>
          <a:custGeom>
            <a:avLst/>
            <a:gdLst/>
            <a:ahLst/>
            <a:cxnLst/>
            <a:rect l="l" t="t" r="r" b="b"/>
            <a:pathLst>
              <a:path w="850265">
                <a:moveTo>
                  <a:pt x="0" y="0"/>
                </a:moveTo>
                <a:lnTo>
                  <a:pt x="850262" y="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528008" y="3173477"/>
            <a:ext cx="491791" cy="255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86400" y="28194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r/v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"/>
          <a:stretch/>
        </p:blipFill>
        <p:spPr bwMode="auto">
          <a:xfrm>
            <a:off x="76200" y="3886200"/>
            <a:ext cx="599209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1000" y="3886200"/>
            <a:ext cx="469194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	Digoxin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62.5 micrograms	  OD          PO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Doctor</a:t>
            </a:r>
            <a:r>
              <a:rPr lang="en-GB" dirty="0"/>
              <a:t>	 </a:t>
            </a:r>
            <a:r>
              <a:rPr lang="en-GB" dirty="0" smtClean="0"/>
              <a:t> 	123         xx/xx 	</a:t>
            </a:r>
            <a:endParaRPr lang="en-GB" dirty="0"/>
          </a:p>
        </p:txBody>
      </p:sp>
      <p:sp>
        <p:nvSpPr>
          <p:cNvPr id="37" name="object 226"/>
          <p:cNvSpPr/>
          <p:nvPr/>
        </p:nvSpPr>
        <p:spPr>
          <a:xfrm>
            <a:off x="3581400" y="4570506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"/>
          <a:stretch/>
        </p:blipFill>
        <p:spPr bwMode="auto">
          <a:xfrm>
            <a:off x="6096000" y="1217244"/>
            <a:ext cx="59643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934200" y="1217244"/>
            <a:ext cx="37954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Paracetamol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1g	     QDS         PO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Doctor</a:t>
            </a:r>
            <a:r>
              <a:rPr lang="en-GB" dirty="0"/>
              <a:t>	 </a:t>
            </a:r>
            <a:r>
              <a:rPr lang="en-GB" dirty="0" smtClean="0"/>
              <a:t>    123         xx/xx 	</a:t>
            </a:r>
            <a:endParaRPr lang="en-GB" dirty="0"/>
          </a:p>
        </p:txBody>
      </p:sp>
      <p:sp>
        <p:nvSpPr>
          <p:cNvPr id="40" name="object 226"/>
          <p:cNvSpPr/>
          <p:nvPr/>
        </p:nvSpPr>
        <p:spPr>
          <a:xfrm>
            <a:off x="9601200" y="1600200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26"/>
          <p:cNvSpPr/>
          <p:nvPr/>
        </p:nvSpPr>
        <p:spPr>
          <a:xfrm>
            <a:off x="9601200" y="2133600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26"/>
          <p:cNvSpPr/>
          <p:nvPr/>
        </p:nvSpPr>
        <p:spPr>
          <a:xfrm>
            <a:off x="9601200" y="2673350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6"/>
          <p:cNvSpPr/>
          <p:nvPr/>
        </p:nvSpPr>
        <p:spPr>
          <a:xfrm>
            <a:off x="9601200" y="3155188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"/>
          <a:stretch/>
        </p:blipFill>
        <p:spPr bwMode="auto">
          <a:xfrm>
            <a:off x="6121265" y="3886200"/>
            <a:ext cx="59435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929718" y="3886200"/>
            <a:ext cx="37954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Metformin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1g	     BD         PO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dirty="0" smtClean="0"/>
              <a:t>Doctor</a:t>
            </a:r>
            <a:r>
              <a:rPr lang="en-GB" dirty="0"/>
              <a:t>	 </a:t>
            </a:r>
            <a:r>
              <a:rPr lang="en-GB" dirty="0" smtClean="0"/>
              <a:t>    123         xx/xx 	</a:t>
            </a:r>
            <a:endParaRPr lang="en-GB" dirty="0"/>
          </a:p>
        </p:txBody>
      </p:sp>
      <p:sp>
        <p:nvSpPr>
          <p:cNvPr id="46" name="object 226"/>
          <p:cNvSpPr/>
          <p:nvPr/>
        </p:nvSpPr>
        <p:spPr>
          <a:xfrm>
            <a:off x="9601200" y="4278406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6"/>
          <p:cNvSpPr/>
          <p:nvPr/>
        </p:nvSpPr>
        <p:spPr>
          <a:xfrm>
            <a:off x="9601200" y="5334000"/>
            <a:ext cx="615950" cy="292100"/>
          </a:xfrm>
          <a:custGeom>
            <a:avLst/>
            <a:gdLst/>
            <a:ahLst/>
            <a:cxnLst/>
            <a:rect l="l" t="t" r="r" b="b"/>
            <a:pathLst>
              <a:path w="317500" h="292100">
                <a:moveTo>
                  <a:pt x="0" y="146050"/>
                </a:moveTo>
                <a:lnTo>
                  <a:pt x="8093" y="99886"/>
                </a:lnTo>
                <a:lnTo>
                  <a:pt x="30629" y="59794"/>
                </a:lnTo>
                <a:lnTo>
                  <a:pt x="64994" y="28179"/>
                </a:lnTo>
                <a:lnTo>
                  <a:pt x="108572" y="7445"/>
                </a:lnTo>
                <a:lnTo>
                  <a:pt x="158750" y="0"/>
                </a:lnTo>
                <a:lnTo>
                  <a:pt x="208927" y="7445"/>
                </a:lnTo>
                <a:lnTo>
                  <a:pt x="252505" y="28179"/>
                </a:lnTo>
                <a:lnTo>
                  <a:pt x="286870" y="59794"/>
                </a:lnTo>
                <a:lnTo>
                  <a:pt x="309406" y="99886"/>
                </a:lnTo>
                <a:lnTo>
                  <a:pt x="317500" y="146050"/>
                </a:lnTo>
                <a:lnTo>
                  <a:pt x="309406" y="192213"/>
                </a:lnTo>
                <a:lnTo>
                  <a:pt x="286870" y="232305"/>
                </a:lnTo>
                <a:lnTo>
                  <a:pt x="252505" y="263920"/>
                </a:lnTo>
                <a:lnTo>
                  <a:pt x="208927" y="284654"/>
                </a:lnTo>
                <a:lnTo>
                  <a:pt x="158750" y="292100"/>
                </a:lnTo>
                <a:lnTo>
                  <a:pt x="108572" y="284654"/>
                </a:lnTo>
                <a:lnTo>
                  <a:pt x="64994" y="263920"/>
                </a:lnTo>
                <a:lnTo>
                  <a:pt x="30629" y="232305"/>
                </a:lnTo>
                <a:lnTo>
                  <a:pt x="8093" y="192213"/>
                </a:lnTo>
                <a:lnTo>
                  <a:pt x="0" y="1460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35"/>
          <p:cNvSpPr txBox="1"/>
          <p:nvPr/>
        </p:nvSpPr>
        <p:spPr>
          <a:xfrm>
            <a:off x="4495800" y="6235969"/>
            <a:ext cx="3604558" cy="5277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5885" marR="119380">
              <a:lnSpc>
                <a:spcPts val="1900"/>
              </a:lnSpc>
              <a:spcBef>
                <a:spcPts val="315"/>
              </a:spcBef>
            </a:pPr>
            <a:r>
              <a:rPr sz="2000" spc="-30" dirty="0">
                <a:latin typeface="Calibri"/>
                <a:cs typeface="Calibri"/>
              </a:rPr>
              <a:t>Senna </a:t>
            </a:r>
            <a:r>
              <a:rPr sz="2000" dirty="0">
                <a:latin typeface="Calibri"/>
                <a:cs typeface="Calibri"/>
              </a:rPr>
              <a:t>- PRN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stopped 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GP </a:t>
            </a:r>
            <a:r>
              <a:rPr sz="2000" spc="-20" dirty="0">
                <a:latin typeface="Calibri"/>
                <a:cs typeface="Calibri"/>
              </a:rPr>
              <a:t>to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review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229"/>
          <p:cNvSpPr/>
          <p:nvPr/>
        </p:nvSpPr>
        <p:spPr>
          <a:xfrm>
            <a:off x="10217150" y="5480050"/>
            <a:ext cx="1337009" cy="45719"/>
          </a:xfrm>
          <a:custGeom>
            <a:avLst/>
            <a:gdLst/>
            <a:ahLst/>
            <a:cxnLst/>
            <a:rect l="l" t="t" r="r" b="b"/>
            <a:pathLst>
              <a:path w="850265">
                <a:moveTo>
                  <a:pt x="0" y="0"/>
                </a:moveTo>
                <a:lnTo>
                  <a:pt x="850262" y="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9"/>
          <p:cNvSpPr/>
          <p:nvPr/>
        </p:nvSpPr>
        <p:spPr>
          <a:xfrm>
            <a:off x="10226115" y="4414130"/>
            <a:ext cx="1337009" cy="45719"/>
          </a:xfrm>
          <a:custGeom>
            <a:avLst/>
            <a:gdLst/>
            <a:ahLst/>
            <a:cxnLst/>
            <a:rect l="l" t="t" r="r" b="b"/>
            <a:pathLst>
              <a:path w="850265">
                <a:moveTo>
                  <a:pt x="0" y="0"/>
                </a:moveTo>
                <a:lnTo>
                  <a:pt x="850262" y="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568591" y="4292571"/>
            <a:ext cx="491791" cy="255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1568591" y="5352288"/>
            <a:ext cx="491791" cy="515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581686" y="39624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r/v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96713" y="500958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r/v</a:t>
            </a:r>
            <a:endParaRPr lang="en-GB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2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50" y="1314450"/>
            <a:ext cx="4660900" cy="288348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82550">
              <a:lnSpc>
                <a:spcPts val="1639"/>
              </a:lnSpc>
              <a:spcBef>
                <a:spcPts val="5"/>
              </a:spcBef>
            </a:pPr>
            <a:endParaRPr lang="en-GB" dirty="0" smtClean="0">
              <a:latin typeface="Calibri"/>
              <a:cs typeface="Calibri"/>
            </a:endParaRPr>
          </a:p>
          <a:p>
            <a:pPr marL="82550">
              <a:lnSpc>
                <a:spcPts val="1639"/>
              </a:lnSpc>
              <a:spcBef>
                <a:spcPts val="5"/>
              </a:spcBef>
            </a:pPr>
            <a:r>
              <a:rPr dirty="0" smtClean="0">
                <a:latin typeface="Calibri"/>
                <a:cs typeface="Calibri"/>
              </a:rPr>
              <a:t>3 </a:t>
            </a:r>
            <a:r>
              <a:rPr spc="-15" dirty="0">
                <a:latin typeface="Calibri"/>
                <a:cs typeface="Calibri"/>
              </a:rPr>
              <a:t>days</a:t>
            </a:r>
            <a:r>
              <a:rPr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later…</a:t>
            </a:r>
            <a:endParaRPr dirty="0">
              <a:latin typeface="Calibri"/>
              <a:cs typeface="Calibri"/>
            </a:endParaRPr>
          </a:p>
          <a:p>
            <a:pPr marL="82550" marR="162560">
              <a:lnSpc>
                <a:spcPts val="1500"/>
              </a:lnSpc>
              <a:spcBef>
                <a:spcPts val="160"/>
              </a:spcBef>
            </a:pPr>
            <a:endParaRPr lang="en-GB" spc="-45" dirty="0">
              <a:latin typeface="Calibri"/>
              <a:cs typeface="Calibri"/>
            </a:endParaRPr>
          </a:p>
          <a:p>
            <a:pPr marL="82550" marR="162560">
              <a:lnSpc>
                <a:spcPts val="1500"/>
              </a:lnSpc>
              <a:spcBef>
                <a:spcPts val="160"/>
              </a:spcBef>
            </a:pPr>
            <a:r>
              <a:rPr lang="en-GB" dirty="0" smtClean="0">
                <a:latin typeface="Calibri"/>
                <a:cs typeface="Calibri"/>
              </a:rPr>
              <a:t>You are asked to review the blood results for the same patient.</a:t>
            </a:r>
          </a:p>
          <a:p>
            <a:pPr marL="82550" marR="162560">
              <a:lnSpc>
                <a:spcPts val="1500"/>
              </a:lnSpc>
              <a:spcBef>
                <a:spcPts val="160"/>
              </a:spcBef>
            </a:pPr>
            <a:endParaRPr lang="en-GB" dirty="0">
              <a:latin typeface="Calibri"/>
              <a:cs typeface="Calibri"/>
            </a:endParaRPr>
          </a:p>
          <a:p>
            <a:pPr marL="82550" marR="162560">
              <a:lnSpc>
                <a:spcPts val="1500"/>
              </a:lnSpc>
              <a:spcBef>
                <a:spcPts val="160"/>
              </a:spcBef>
            </a:pPr>
            <a:r>
              <a:rPr lang="en-GB" dirty="0" smtClean="0">
                <a:latin typeface="Calibri"/>
                <a:cs typeface="Calibri"/>
              </a:rPr>
              <a:t>She has still been having diarrhoea but has been receiving IV fluid.</a:t>
            </a:r>
            <a:endParaRPr dirty="0">
              <a:latin typeface="Calibri"/>
              <a:cs typeface="Calibri"/>
            </a:endParaRPr>
          </a:p>
          <a:p>
            <a:pPr marL="82550">
              <a:lnSpc>
                <a:spcPts val="1590"/>
              </a:lnSpc>
              <a:spcBef>
                <a:spcPts val="1400"/>
              </a:spcBef>
            </a:pPr>
            <a:r>
              <a:rPr b="1" spc="10" dirty="0" smtClean="0">
                <a:latin typeface="Calibri"/>
                <a:cs typeface="Calibri"/>
              </a:rPr>
              <a:t>Investigations</a:t>
            </a:r>
            <a:endParaRPr dirty="0">
              <a:latin typeface="Calibri"/>
              <a:cs typeface="Calibri"/>
            </a:endParaRPr>
          </a:p>
          <a:p>
            <a:pPr marL="82550"/>
            <a:r>
              <a:rPr spc="-20" dirty="0">
                <a:latin typeface="Calibri"/>
                <a:cs typeface="Calibri"/>
              </a:rPr>
              <a:t>Bloods </a:t>
            </a:r>
            <a:r>
              <a:rPr spc="-10" dirty="0">
                <a:latin typeface="Calibri"/>
                <a:cs typeface="Calibri"/>
              </a:rPr>
              <a:t>today: </a:t>
            </a:r>
            <a:r>
              <a:rPr spc="-35" dirty="0">
                <a:latin typeface="Calibri"/>
                <a:cs typeface="Calibri"/>
              </a:rPr>
              <a:t>WCC </a:t>
            </a:r>
            <a:r>
              <a:rPr lang="en-GB" dirty="0" smtClean="0">
                <a:latin typeface="Calibri"/>
                <a:cs typeface="Calibri"/>
              </a:rPr>
              <a:t>9.8</a:t>
            </a:r>
            <a:r>
              <a:rPr dirty="0" smtClean="0">
                <a:latin typeface="Calibri"/>
                <a:cs typeface="Calibri"/>
              </a:rPr>
              <a:t>, </a:t>
            </a:r>
            <a:r>
              <a:rPr spc="10" dirty="0" err="1">
                <a:latin typeface="Calibri"/>
                <a:cs typeface="Calibri"/>
              </a:rPr>
              <a:t>Hb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 smtClean="0">
                <a:latin typeface="Calibri"/>
                <a:cs typeface="Calibri"/>
              </a:rPr>
              <a:t>1</a:t>
            </a:r>
            <a:r>
              <a:rPr lang="en-GB" spc="-10" dirty="0" smtClean="0">
                <a:latin typeface="Calibri"/>
                <a:cs typeface="Calibri"/>
              </a:rPr>
              <a:t>18</a:t>
            </a:r>
            <a:r>
              <a:rPr spc="-10" dirty="0" smtClean="0">
                <a:latin typeface="Calibri"/>
                <a:cs typeface="Calibri"/>
              </a:rPr>
              <a:t>, </a:t>
            </a:r>
            <a:r>
              <a:rPr b="1" dirty="0">
                <a:latin typeface="Calibri"/>
                <a:cs typeface="Calibri"/>
              </a:rPr>
              <a:t>K </a:t>
            </a:r>
            <a:r>
              <a:rPr b="1" spc="-5" dirty="0">
                <a:latin typeface="Calibri"/>
                <a:cs typeface="Calibri"/>
              </a:rPr>
              <a:t>3</a:t>
            </a:r>
            <a:r>
              <a:rPr spc="-5" dirty="0">
                <a:latin typeface="Calibri"/>
                <a:cs typeface="Calibri"/>
              </a:rPr>
              <a:t>, </a:t>
            </a:r>
            <a:r>
              <a:rPr spc="5" dirty="0" smtClean="0">
                <a:latin typeface="Calibri"/>
                <a:cs typeface="Calibri"/>
              </a:rPr>
              <a:t>Na </a:t>
            </a:r>
            <a:r>
              <a:rPr spc="-10" dirty="0">
                <a:latin typeface="Calibri"/>
                <a:cs typeface="Calibri"/>
              </a:rPr>
              <a:t>142, </a:t>
            </a:r>
            <a:r>
              <a:rPr dirty="0">
                <a:latin typeface="Calibri"/>
                <a:cs typeface="Calibri"/>
              </a:rPr>
              <a:t>Urea</a:t>
            </a:r>
            <a:r>
              <a:rPr spc="-140" dirty="0">
                <a:latin typeface="Calibri"/>
                <a:cs typeface="Calibri"/>
              </a:rPr>
              <a:t> </a:t>
            </a:r>
            <a:r>
              <a:rPr spc="5" dirty="0" smtClean="0">
                <a:latin typeface="Calibri"/>
                <a:cs typeface="Calibri"/>
              </a:rPr>
              <a:t>4.9,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c</a:t>
            </a:r>
            <a:r>
              <a:rPr spc="-15" dirty="0" err="1" smtClean="0">
                <a:latin typeface="Calibri"/>
                <a:cs typeface="Calibri"/>
              </a:rPr>
              <a:t>reatinine</a:t>
            </a:r>
            <a:r>
              <a:rPr spc="-15" dirty="0" smtClean="0">
                <a:latin typeface="Calibri"/>
                <a:cs typeface="Calibri"/>
              </a:rPr>
              <a:t> </a:t>
            </a:r>
            <a:r>
              <a:rPr spc="-10" dirty="0" smtClean="0">
                <a:latin typeface="Calibri"/>
                <a:cs typeface="Calibri"/>
              </a:rPr>
              <a:t>1</a:t>
            </a:r>
            <a:r>
              <a:rPr lang="en-GB" spc="-10" dirty="0" smtClean="0">
                <a:latin typeface="Calibri"/>
                <a:cs typeface="Calibri"/>
              </a:rPr>
              <a:t>12</a:t>
            </a:r>
            <a:r>
              <a:rPr spc="-10" dirty="0" smtClean="0">
                <a:latin typeface="Calibri"/>
                <a:cs typeface="Calibri"/>
              </a:rPr>
              <a:t> </a:t>
            </a:r>
            <a:r>
              <a:rPr spc="-25" dirty="0" smtClean="0">
                <a:latin typeface="Calibri"/>
                <a:cs typeface="Calibri"/>
              </a:rPr>
              <a:t>(</a:t>
            </a:r>
            <a:r>
              <a:rPr lang="en-GB" spc="-25" dirty="0" smtClean="0">
                <a:latin typeface="Calibri"/>
                <a:cs typeface="Calibri"/>
              </a:rPr>
              <a:t>down </a:t>
            </a:r>
            <a:r>
              <a:rPr spc="-15" dirty="0" smtClean="0">
                <a:latin typeface="Calibri"/>
                <a:cs typeface="Calibri"/>
              </a:rPr>
              <a:t>from 1</a:t>
            </a:r>
            <a:r>
              <a:rPr lang="en-GB" spc="-15" dirty="0" smtClean="0">
                <a:latin typeface="Calibri"/>
                <a:cs typeface="Calibri"/>
              </a:rPr>
              <a:t>52</a:t>
            </a:r>
            <a:r>
              <a:rPr spc="-15" dirty="0" smtClean="0">
                <a:latin typeface="Calibri"/>
                <a:cs typeface="Calibri"/>
              </a:rPr>
              <a:t>), </a:t>
            </a:r>
            <a:r>
              <a:rPr spc="-10" dirty="0" err="1">
                <a:latin typeface="Calibri"/>
                <a:cs typeface="Calibri"/>
              </a:rPr>
              <a:t>eGFR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lang="en-GB" spc="-5" dirty="0" smtClean="0">
                <a:latin typeface="Calibri"/>
                <a:cs typeface="Calibri"/>
              </a:rPr>
              <a:t>35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(down </a:t>
            </a:r>
            <a:r>
              <a:rPr spc="-15" dirty="0">
                <a:latin typeface="Calibri"/>
                <a:cs typeface="Calibri"/>
              </a:rPr>
              <a:t>from </a:t>
            </a:r>
            <a:r>
              <a:rPr lang="en-GB" spc="-15" dirty="0" smtClean="0">
                <a:latin typeface="Calibri"/>
                <a:cs typeface="Calibri"/>
              </a:rPr>
              <a:t>2</a:t>
            </a:r>
            <a:r>
              <a:rPr spc="-15" dirty="0" smtClean="0">
                <a:latin typeface="Calibri"/>
                <a:cs typeface="Calibri"/>
              </a:rPr>
              <a:t>3</a:t>
            </a:r>
            <a:r>
              <a:rPr spc="-15" dirty="0">
                <a:latin typeface="Calibri"/>
                <a:cs typeface="Calibri"/>
              </a:rPr>
              <a:t>),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 smtClean="0">
                <a:latin typeface="Calibri"/>
                <a:cs typeface="Calibri"/>
              </a:rPr>
              <a:t>CRP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4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450" y="5257800"/>
            <a:ext cx="4660900" cy="45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1450" y="5257800"/>
            <a:ext cx="4660900" cy="453329"/>
          </a:xfrm>
          <a:prstGeom prst="rect">
            <a:avLst/>
          </a:prstGeom>
          <a:ln w="12700">
            <a:noFill/>
          </a:ln>
        </p:spPr>
        <p:txBody>
          <a:bodyPr vert="horz" wrap="square" lIns="0" tIns="2222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75"/>
              </a:spcBef>
            </a:pPr>
            <a:r>
              <a:rPr lang="en-GB" sz="1400" spc="-5" dirty="0" smtClean="0">
                <a:latin typeface="Calibri"/>
                <a:cs typeface="Calibri"/>
              </a:rPr>
              <a:t>2. As the patient is </a:t>
            </a:r>
            <a:r>
              <a:rPr lang="en-GB" sz="1400" spc="-5" dirty="0" err="1" smtClean="0">
                <a:latin typeface="Calibri"/>
                <a:cs typeface="Calibri"/>
              </a:rPr>
              <a:t>hypokaelamic</a:t>
            </a:r>
            <a:r>
              <a:rPr lang="en-GB" sz="1400" spc="-5" dirty="0" smtClean="0">
                <a:latin typeface="Calibri"/>
                <a:cs typeface="Calibri"/>
              </a:rPr>
              <a:t>, p</a:t>
            </a:r>
            <a:r>
              <a:rPr sz="1400" spc="-15" dirty="0" smtClean="0">
                <a:latin typeface="Calibri"/>
                <a:cs typeface="Calibri"/>
              </a:rPr>
              <a:t>lease </a:t>
            </a:r>
            <a:r>
              <a:rPr sz="1400" spc="-15" dirty="0">
                <a:latin typeface="Calibri"/>
                <a:cs typeface="Calibri"/>
              </a:rPr>
              <a:t>prescribe </a:t>
            </a:r>
            <a:r>
              <a:rPr sz="1400" spc="-10" dirty="0" smtClean="0">
                <a:latin typeface="Calibri"/>
                <a:cs typeface="Calibri"/>
              </a:rPr>
              <a:t>appropriate </a:t>
            </a:r>
            <a:r>
              <a:rPr sz="1400" spc="-25" dirty="0">
                <a:latin typeface="Calibri"/>
                <a:cs typeface="Calibri"/>
              </a:rPr>
              <a:t>fluid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replacement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150" y="196850"/>
            <a:ext cx="11430000" cy="9525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545"/>
              </a:spcBef>
            </a:pPr>
            <a:r>
              <a:rPr spc="-20" dirty="0"/>
              <a:t>Case</a:t>
            </a:r>
            <a:r>
              <a:rPr spc="105" dirty="0"/>
              <a:t> </a:t>
            </a:r>
            <a:r>
              <a:rPr dirty="0"/>
              <a:t>2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978642"/>
              </p:ext>
            </p:extLst>
          </p:nvPr>
        </p:nvGraphicFramePr>
        <p:xfrm>
          <a:off x="5023619" y="1853389"/>
          <a:ext cx="6535416" cy="1085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"/>
                <a:gridCol w="1363345"/>
                <a:gridCol w="1437004"/>
                <a:gridCol w="774700"/>
                <a:gridCol w="675639"/>
                <a:gridCol w="735329"/>
                <a:gridCol w="953769"/>
              </a:tblGrid>
              <a:tr h="54270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Date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Infusion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Solution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Drugs 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Dose 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b="1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be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added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b="1" spc="10" dirty="0">
                          <a:latin typeface="Calibri"/>
                          <a:cs typeface="Calibri"/>
                        </a:rPr>
                        <a:t>Volume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Route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Calibri"/>
                          <a:cs typeface="Calibri"/>
                        </a:rPr>
                        <a:t>Rate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Signature,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b="1" spc="10" dirty="0">
                          <a:latin typeface="Calibri"/>
                          <a:cs typeface="Calibri"/>
                        </a:rPr>
                        <a:t>GMC,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5" dirty="0">
                          <a:latin typeface="Calibri"/>
                          <a:cs typeface="Calibri"/>
                        </a:rPr>
                        <a:t>Bleep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42706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xx/xx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100" spc="25" dirty="0">
                          <a:latin typeface="Calibri"/>
                          <a:cs typeface="Calibri"/>
                        </a:rPr>
                        <a:t>0.9% </a:t>
                      </a:r>
                      <a:r>
                        <a:rPr lang="en-GB" sz="1100" spc="-5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 smtClean="0">
                          <a:latin typeface="Calibri"/>
                          <a:cs typeface="Calibri"/>
                        </a:rPr>
                        <a:t>odium</a:t>
                      </a:r>
                      <a:r>
                        <a:rPr sz="1100" spc="-2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chloride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40mmol</a:t>
                      </a:r>
                      <a:r>
                        <a:rPr sz="11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100" spc="-10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10" dirty="0" err="1" smtClean="0">
                          <a:latin typeface="Calibri"/>
                          <a:cs typeface="Calibri"/>
                        </a:rPr>
                        <a:t>otassium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spc="10" dirty="0">
                          <a:latin typeface="Calibri"/>
                          <a:cs typeface="Calibri"/>
                        </a:rPr>
                        <a:t>chloride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40" dirty="0">
                          <a:latin typeface="Calibri"/>
                          <a:cs typeface="Calibri"/>
                        </a:rPr>
                        <a:t>1L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spc="20" dirty="0">
                          <a:latin typeface="Calibri"/>
                          <a:cs typeface="Calibri"/>
                        </a:rPr>
                        <a:t>IV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15" dirty="0">
                          <a:latin typeface="Calibri"/>
                          <a:cs typeface="Calibri"/>
                        </a:rPr>
                        <a:t>hours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100" spc="15" dirty="0">
                          <a:latin typeface="Calibri"/>
                          <a:cs typeface="Calibri"/>
                        </a:rPr>
                        <a:t>Doctor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123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4267200"/>
            <a:ext cx="36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10mmol of </a:t>
            </a:r>
            <a:r>
              <a:rPr lang="en-GB" sz="2400" dirty="0" err="1" smtClean="0"/>
              <a:t>KCl</a:t>
            </a:r>
            <a:r>
              <a:rPr lang="en-GB" sz="2400" dirty="0" smtClean="0"/>
              <a:t> = ~0.15 [K+] 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57045"/>
            <a:ext cx="752602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5" dirty="0">
                <a:latin typeface="Calibri"/>
                <a:cs typeface="Calibri"/>
              </a:rPr>
              <a:t>Basics </a:t>
            </a:r>
            <a:r>
              <a:rPr sz="2200" spc="1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safe, </a:t>
            </a:r>
            <a:r>
              <a:rPr sz="2200" spc="5" dirty="0">
                <a:latin typeface="Calibri"/>
                <a:cs typeface="Calibri"/>
              </a:rPr>
              <a:t>accurate</a:t>
            </a:r>
            <a:r>
              <a:rPr sz="2200" spc="-400" dirty="0">
                <a:latin typeface="Calibri"/>
                <a:cs typeface="Calibri"/>
              </a:rPr>
              <a:t> </a:t>
            </a:r>
            <a:r>
              <a:rPr lang="en-GB" sz="2200" spc="-400" dirty="0" smtClean="0">
                <a:latin typeface="Calibri"/>
                <a:cs typeface="Calibri"/>
              </a:rPr>
              <a:t>  </a:t>
            </a:r>
            <a:r>
              <a:rPr sz="2200" spc="15" dirty="0" smtClean="0">
                <a:latin typeface="Calibri"/>
                <a:cs typeface="Calibri"/>
              </a:rPr>
              <a:t>prescribing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15" dirty="0">
                <a:latin typeface="Calibri"/>
                <a:cs typeface="Calibri"/>
              </a:rPr>
              <a:t>Amiodarone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VTE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15" dirty="0">
                <a:latin typeface="Calibri"/>
                <a:cs typeface="Calibri"/>
              </a:rPr>
              <a:t>prophylaxis</a:t>
            </a:r>
            <a:r>
              <a:rPr sz="2200" spc="-2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every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patient</a:t>
            </a:r>
            <a:r>
              <a:rPr sz="2200" u="sng" spc="-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needs</a:t>
            </a:r>
            <a:r>
              <a:rPr sz="2200" u="sng" spc="-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200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assessed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30" dirty="0">
                <a:latin typeface="Calibri"/>
                <a:cs typeface="Calibri"/>
              </a:rPr>
              <a:t>Drug </a:t>
            </a:r>
            <a:r>
              <a:rPr sz="2200" spc="5" dirty="0">
                <a:latin typeface="Calibri"/>
                <a:cs typeface="Calibri"/>
              </a:rPr>
              <a:t>interactions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20" dirty="0">
                <a:latin typeface="Calibri"/>
                <a:cs typeface="Calibri"/>
              </a:rPr>
              <a:t>P450</a:t>
            </a:r>
            <a:r>
              <a:rPr sz="2200" spc="-3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inducers/inhibitors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10" dirty="0">
                <a:latin typeface="Calibri"/>
                <a:cs typeface="Calibri"/>
              </a:rPr>
              <a:t>Considerations</a:t>
            </a:r>
            <a:r>
              <a:rPr sz="2200" spc="-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5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renal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impairment</a:t>
            </a:r>
            <a:r>
              <a:rPr sz="2200" spc="-2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withold/stop</a:t>
            </a:r>
            <a:r>
              <a:rPr sz="2200" spc="-1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nephrotoxics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5376545"/>
            <a:ext cx="98450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“Rewriting</a:t>
            </a:r>
            <a:r>
              <a:rPr sz="2200" spc="-130" dirty="0">
                <a:latin typeface="Calibri"/>
                <a:cs typeface="Calibri"/>
              </a:rPr>
              <a:t> </a:t>
            </a:r>
            <a:r>
              <a:rPr sz="2200" spc="25" dirty="0">
                <a:latin typeface="Calibri"/>
                <a:cs typeface="Calibri"/>
              </a:rPr>
              <a:t>drug</a:t>
            </a:r>
            <a:r>
              <a:rPr sz="2200" spc="-13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charts”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actually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i="1" spc="10" dirty="0">
                <a:latin typeface="Calibri"/>
                <a:cs typeface="Calibri"/>
              </a:rPr>
              <a:t>reviewing</a:t>
            </a:r>
            <a:r>
              <a:rPr sz="2200" i="1" spc="-125" dirty="0">
                <a:latin typeface="Calibri"/>
                <a:cs typeface="Calibri"/>
              </a:rPr>
              <a:t> </a:t>
            </a:r>
            <a:r>
              <a:rPr sz="2200" spc="25" dirty="0">
                <a:latin typeface="Calibri"/>
                <a:cs typeface="Calibri"/>
              </a:rPr>
              <a:t>and</a:t>
            </a:r>
            <a:r>
              <a:rPr sz="2200" spc="-15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writing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up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20" dirty="0">
                <a:latin typeface="Calibri"/>
                <a:cs typeface="Calibri"/>
              </a:rPr>
              <a:t>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appropriate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15" dirty="0">
                <a:latin typeface="Calibri"/>
                <a:cs typeface="Calibri"/>
              </a:rPr>
              <a:t>new</a:t>
            </a:r>
            <a:r>
              <a:rPr sz="2200" spc="-170" dirty="0">
                <a:latin typeface="Calibri"/>
                <a:cs typeface="Calibri"/>
              </a:rPr>
              <a:t> </a:t>
            </a:r>
            <a:r>
              <a:rPr sz="2200" spc="25" dirty="0">
                <a:latin typeface="Calibri"/>
                <a:cs typeface="Calibri"/>
              </a:rPr>
              <a:t>drug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5605145"/>
            <a:ext cx="627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40" dirty="0">
                <a:latin typeface="Calibri"/>
                <a:cs typeface="Calibri"/>
              </a:rPr>
              <a:t>h</a:t>
            </a:r>
            <a:r>
              <a:rPr sz="2200" spc="45" dirty="0">
                <a:latin typeface="Calibri"/>
                <a:cs typeface="Calibri"/>
              </a:rPr>
              <a:t>a</a:t>
            </a:r>
            <a:r>
              <a:rPr sz="2200" spc="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550" y="3746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R="12065" algn="ctr">
              <a:lnSpc>
                <a:spcPct val="100000"/>
              </a:lnSpc>
              <a:spcBef>
                <a:spcPts val="415"/>
              </a:spcBef>
            </a:pPr>
            <a:r>
              <a:rPr spc="-20" dirty="0"/>
              <a:t>Summary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185" y="1255245"/>
            <a:ext cx="10515600" cy="4334249"/>
          </a:xfrm>
          <a:custGeom>
            <a:avLst/>
            <a:gdLst/>
            <a:ahLst/>
            <a:cxnLst/>
            <a:rect l="l" t="t" r="r" b="b"/>
            <a:pathLst>
              <a:path w="10515600" h="2514600">
                <a:moveTo>
                  <a:pt x="0" y="0"/>
                </a:moveTo>
                <a:lnTo>
                  <a:pt x="10515600" y="0"/>
                </a:lnTo>
                <a:lnTo>
                  <a:pt x="105156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9047" y="1524000"/>
            <a:ext cx="331787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5" dirty="0">
                <a:latin typeface="Calibri"/>
                <a:cs typeface="Calibri"/>
              </a:rPr>
              <a:t>Thank</a:t>
            </a:r>
            <a:r>
              <a:rPr sz="5600" b="1" spc="-125" dirty="0">
                <a:latin typeface="Calibri"/>
                <a:cs typeface="Calibri"/>
              </a:rPr>
              <a:t> </a:t>
            </a:r>
            <a:r>
              <a:rPr sz="5600" b="1" spc="-20" dirty="0">
                <a:latin typeface="Calibri"/>
                <a:cs typeface="Calibri"/>
              </a:rPr>
              <a:t>you!</a:t>
            </a:r>
            <a:endParaRPr sz="5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4758" y="2743200"/>
            <a:ext cx="8935641" cy="230575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98500" marR="5080" indent="-685800">
              <a:lnSpc>
                <a:spcPts val="3900"/>
              </a:lnSpc>
              <a:spcBef>
                <a:spcPts val="580"/>
              </a:spcBef>
            </a:pPr>
            <a:r>
              <a:rPr sz="3600" spc="-5" dirty="0">
                <a:latin typeface="Calibri"/>
                <a:cs typeface="Calibri"/>
              </a:rPr>
              <a:t>Please </a:t>
            </a:r>
            <a:r>
              <a:rPr sz="3600" dirty="0">
                <a:latin typeface="Calibri"/>
                <a:cs typeface="Calibri"/>
              </a:rPr>
              <a:t>don’t </a:t>
            </a:r>
            <a:r>
              <a:rPr sz="3600" spc="-10" dirty="0">
                <a:latin typeface="Calibri"/>
                <a:cs typeface="Calibri"/>
              </a:rPr>
              <a:t>forget </a:t>
            </a:r>
            <a:r>
              <a:rPr sz="3600" spc="-5" dirty="0">
                <a:latin typeface="Calibri"/>
                <a:cs typeface="Calibri"/>
              </a:rPr>
              <a:t>to complete the</a:t>
            </a:r>
            <a:r>
              <a:rPr sz="3600" spc="-285" dirty="0">
                <a:latin typeface="Calibri"/>
                <a:cs typeface="Calibri"/>
              </a:rPr>
              <a:t> </a:t>
            </a:r>
            <a:r>
              <a:rPr sz="3600" spc="-20" dirty="0" smtClean="0">
                <a:latin typeface="Calibri"/>
                <a:cs typeface="Calibri"/>
              </a:rPr>
              <a:t>feedback</a:t>
            </a:r>
            <a:r>
              <a:rPr lang="en-GB" sz="3600" spc="-20" dirty="0" smtClean="0">
                <a:latin typeface="Calibri"/>
                <a:cs typeface="Calibri"/>
              </a:rPr>
              <a:t>:</a:t>
            </a:r>
            <a:r>
              <a:rPr sz="3600" spc="-20" dirty="0" smtClean="0">
                <a:latin typeface="Calibri"/>
                <a:cs typeface="Calibri"/>
              </a:rPr>
              <a:t>  </a:t>
            </a:r>
            <a:endParaRPr lang="en-GB" sz="3600" spc="-20" dirty="0" smtClean="0">
              <a:latin typeface="Calibri"/>
              <a:cs typeface="Calibri"/>
            </a:endParaRPr>
          </a:p>
          <a:p>
            <a:pPr marL="698500" marR="5080" indent="-685800">
              <a:lnSpc>
                <a:spcPts val="3900"/>
              </a:lnSpc>
              <a:spcBef>
                <a:spcPts val="580"/>
              </a:spcBef>
            </a:pPr>
            <a:r>
              <a:rPr lang="en-GB" sz="3600" spc="-20" dirty="0" smtClean="0">
                <a:latin typeface="Calibri"/>
                <a:cs typeface="Calibri"/>
              </a:rPr>
              <a:t>		</a:t>
            </a:r>
            <a:r>
              <a:rPr lang="en-GB" sz="3600" spc="-20" dirty="0" smtClean="0">
                <a:latin typeface="Calibri"/>
                <a:cs typeface="Calibri"/>
                <a:hlinkClick r:id="rId3"/>
              </a:rPr>
              <a:t>www.surveymonkey.co.uk/r/29Z3VF5</a:t>
            </a:r>
            <a:endParaRPr lang="en-GB" sz="3600" spc="-20" dirty="0" smtClean="0">
              <a:latin typeface="Calibri"/>
              <a:cs typeface="Calibri"/>
            </a:endParaRPr>
          </a:p>
          <a:p>
            <a:pPr marL="698500" marR="5080" indent="-685800">
              <a:lnSpc>
                <a:spcPts val="3900"/>
              </a:lnSpc>
              <a:spcBef>
                <a:spcPts val="580"/>
              </a:spcBef>
            </a:pPr>
            <a:endParaRPr lang="en-GB" sz="3600" spc="-20" dirty="0">
              <a:latin typeface="Calibri"/>
              <a:cs typeface="Calibri"/>
            </a:endParaRPr>
          </a:p>
          <a:p>
            <a:pPr marL="698500" marR="5080" indent="-685800">
              <a:lnSpc>
                <a:spcPts val="3900"/>
              </a:lnSpc>
              <a:spcBef>
                <a:spcPts val="580"/>
              </a:spcBef>
            </a:pPr>
            <a:r>
              <a:rPr lang="en-GB" sz="3600" spc="-20" dirty="0" smtClean="0">
                <a:latin typeface="Calibri"/>
                <a:cs typeface="Calibri"/>
              </a:rPr>
              <a:t>				</a:t>
            </a:r>
            <a:r>
              <a:rPr sz="3600" spc="-25" dirty="0" smtClean="0">
                <a:latin typeface="Calibri"/>
                <a:cs typeface="Calibri"/>
              </a:rPr>
              <a:t>Any </a:t>
            </a:r>
            <a:r>
              <a:rPr sz="3600" spc="-5" dirty="0" smtClean="0">
                <a:latin typeface="Calibri"/>
                <a:cs typeface="Calibri"/>
              </a:rPr>
              <a:t>questions</a:t>
            </a:r>
            <a:r>
              <a:rPr lang="en-GB" sz="3600" spc="-5" dirty="0">
                <a:latin typeface="Calibri"/>
                <a:cs typeface="Calibri"/>
              </a:rPr>
              <a:t>?</a:t>
            </a:r>
            <a:endParaRPr sz="36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3775" y="150720"/>
            <a:ext cx="25958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200" b="0" spc="-5" dirty="0">
                <a:latin typeface="Calibri Light"/>
                <a:cs typeface="Calibri Light"/>
              </a:rPr>
              <a:t>Common</a:t>
            </a:r>
            <a:r>
              <a:rPr sz="3200" b="0" spc="-65" dirty="0">
                <a:latin typeface="Calibri Light"/>
                <a:cs typeface="Calibri Light"/>
              </a:rPr>
              <a:t> </a:t>
            </a:r>
            <a:r>
              <a:rPr sz="3200" b="0" spc="15" dirty="0">
                <a:latin typeface="Calibri Light"/>
                <a:cs typeface="Calibri Light"/>
              </a:rPr>
              <a:t>things</a:t>
            </a:r>
            <a:endParaRPr sz="32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026628"/>
              </p:ext>
            </p:extLst>
          </p:nvPr>
        </p:nvGraphicFramePr>
        <p:xfrm>
          <a:off x="3718064" y="1302547"/>
          <a:ext cx="8058150" cy="5456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645"/>
                <a:gridCol w="5691505"/>
              </a:tblGrid>
              <a:tr h="373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Drugs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 commonly</a:t>
                      </a:r>
                      <a:r>
                        <a:rPr sz="20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5" dirty="0">
                          <a:latin typeface="Calibri"/>
                          <a:cs typeface="Calibri"/>
                        </a:rPr>
                        <a:t>Anti-hypertensives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01365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sz="1600" spc="5" dirty="0" smtClean="0">
                          <a:latin typeface="Calibri"/>
                          <a:cs typeface="Calibri"/>
                        </a:rPr>
                        <a:t>ACE</a:t>
                      </a:r>
                      <a:r>
                        <a:rPr lang="en-GB" sz="1600" spc="5" dirty="0" err="1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: 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Ramipril,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Enalapril  ARB: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Losartan,</a:t>
                      </a:r>
                      <a:r>
                        <a:rPr sz="1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Candesartan  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CCB: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Amlodipine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6717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25" dirty="0">
                          <a:latin typeface="Calibri"/>
                          <a:cs typeface="Calibri"/>
                        </a:rPr>
                        <a:t>Statins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Simvastatin,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Atorvastatin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15" dirty="0">
                          <a:latin typeface="Calibri"/>
                          <a:cs typeface="Calibri"/>
                        </a:rPr>
                        <a:t>Diuretics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22345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Furosemide, Bumetanide  Bendroflumethiazide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10" dirty="0">
                          <a:latin typeface="Calibri"/>
                          <a:cs typeface="Calibri"/>
                        </a:rPr>
                        <a:t>Inhalers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910"/>
                        </a:lnSpc>
                        <a:spcBef>
                          <a:spcPts val="259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Salbutamol,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ipratropium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91440" marR="1694814">
                        <a:lnSpc>
                          <a:spcPts val="1900"/>
                        </a:lnSpc>
                        <a:spcBef>
                          <a:spcPts val="7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Fostair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(beclometasone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ICS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formoterol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LABA)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Seretide (fluticasone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ICS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&amp; salmetarol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LABA)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10" dirty="0">
                          <a:latin typeface="Calibri"/>
                          <a:cs typeface="Calibri"/>
                        </a:rPr>
                        <a:t>Beta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20" dirty="0">
                          <a:latin typeface="Calibri"/>
                          <a:cs typeface="Calibri"/>
                        </a:rPr>
                        <a:t>blockers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Bisoprolol,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atenolol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6717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600" b="1" spc="5" dirty="0" smtClean="0">
                          <a:latin typeface="Calibri"/>
                          <a:cs typeface="Calibri"/>
                        </a:rPr>
                        <a:t>Type</a:t>
                      </a:r>
                      <a:r>
                        <a:rPr lang="en-GB" sz="1600" b="1" spc="5" baseline="0" dirty="0" smtClean="0">
                          <a:latin typeface="Calibri"/>
                          <a:cs typeface="Calibri"/>
                        </a:rPr>
                        <a:t> 2 d</a:t>
                      </a:r>
                      <a:r>
                        <a:rPr sz="1600" b="1" spc="5" dirty="0" err="1" smtClean="0">
                          <a:latin typeface="Calibri"/>
                          <a:cs typeface="Calibri"/>
                        </a:rPr>
                        <a:t>iabetes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Metformin, sitagliptin,</a:t>
                      </a:r>
                      <a:r>
                        <a:rPr sz="1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gliclazide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Insulin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0215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Slow: 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Glargine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(Lantus),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Detemir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(Levemir),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Tresiba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(Degludec)  </a:t>
                      </a:r>
                      <a:r>
                        <a:rPr sz="16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Intermediate: </a:t>
                      </a:r>
                      <a:r>
                        <a:rPr sz="1600" spc="5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Humilin</a:t>
                      </a:r>
                      <a:endParaRPr lang="en-GB" sz="1600" spc="-195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" marR="450215">
                        <a:lnSpc>
                          <a:spcPts val="1900"/>
                        </a:lnSpc>
                        <a:spcBef>
                          <a:spcPts val="340"/>
                        </a:spcBef>
                      </a:pPr>
                      <a:r>
                        <a:rPr sz="1600" dirty="0" smtClean="0">
                          <a:latin typeface="Calibri"/>
                          <a:cs typeface="Calibri"/>
                        </a:rPr>
                        <a:t>Rapid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Aspart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(Novorapid),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Lispro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(Humalog)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Mixed</a:t>
                      </a:r>
                      <a:r>
                        <a:rPr sz="16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insulins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15" dirty="0">
                          <a:latin typeface="Calibri"/>
                          <a:cs typeface="Calibri"/>
                        </a:rPr>
                        <a:t>Other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 smtClean="0">
                          <a:latin typeface="Calibri"/>
                          <a:cs typeface="Calibri"/>
                        </a:rPr>
                        <a:t>Anti</a:t>
                      </a:r>
                      <a:r>
                        <a:rPr lang="en-GB" sz="1600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10" dirty="0" smtClean="0">
                          <a:latin typeface="Calibri"/>
                          <a:cs typeface="Calibri"/>
                        </a:rPr>
                        <a:t>epileptics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GB" sz="1600" spc="5" dirty="0" smtClean="0">
                          <a:latin typeface="Calibri"/>
                          <a:cs typeface="Calibri"/>
                        </a:rPr>
                        <a:t>anti-coagulants</a:t>
                      </a:r>
                      <a:r>
                        <a:rPr sz="1600" spc="5" dirty="0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1600" spc="-15" dirty="0" smtClean="0">
                          <a:latin typeface="Calibri"/>
                          <a:cs typeface="Calibri"/>
                        </a:rPr>
                        <a:t>anti</a:t>
                      </a:r>
                      <a:r>
                        <a:rPr lang="en-GB" sz="1600" spc="-15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15" dirty="0" smtClean="0">
                          <a:latin typeface="Calibri"/>
                          <a:cs typeface="Calibri"/>
                        </a:rPr>
                        <a:t>depressants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finasteride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tamsulosin</a:t>
                      </a:r>
                      <a:r>
                        <a:rPr lang="en-GB" sz="1600" spc="-5" dirty="0" smtClean="0">
                          <a:latin typeface="Calibri"/>
                          <a:cs typeface="Calibri"/>
                        </a:rPr>
                        <a:t>, laxatives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45525"/>
              </p:ext>
            </p:extLst>
          </p:nvPr>
        </p:nvGraphicFramePr>
        <p:xfrm>
          <a:off x="391504" y="1305355"/>
          <a:ext cx="2879725" cy="5171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/>
              </a:tblGrid>
              <a:tr h="549967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Drugs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 may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initiate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Antibiotics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VTE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prophylaxis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600" spc="5" dirty="0" smtClean="0">
                          <a:latin typeface="Calibri"/>
                          <a:cs typeface="Calibri"/>
                        </a:rPr>
                        <a:t>Anti-hypertensives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Analgesia</a:t>
                      </a: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Laxatives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Antiemetics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Blood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products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577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Fluids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44550" y="247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550" y="2476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440"/>
              </a:spcBef>
            </a:pPr>
            <a:r>
              <a:rPr spc="-20" dirty="0"/>
              <a:t>The </a:t>
            </a:r>
            <a:r>
              <a:rPr spc="-25" dirty="0"/>
              <a:t>Common</a:t>
            </a:r>
            <a:r>
              <a:rPr spc="215" dirty="0"/>
              <a:t> </a:t>
            </a:r>
            <a:r>
              <a:rPr spc="-10" dirty="0"/>
              <a:t>Things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51293"/>
            <a:ext cx="232410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0"/>
              </a:lnSpc>
            </a:pPr>
            <a:r>
              <a:rPr sz="4400" b="0" spc="-10" dirty="0">
                <a:latin typeface="Calibri Light"/>
                <a:cs typeface="Calibri Light"/>
              </a:rPr>
              <a:t>The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basics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9585"/>
            <a:ext cx="4005579" cy="15443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All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drugs</a:t>
            </a:r>
            <a:endParaRPr sz="2800">
              <a:latin typeface="Calibri"/>
              <a:cs typeface="Calibri"/>
            </a:endParaRPr>
          </a:p>
          <a:p>
            <a:pPr marL="698500" marR="5080" lvl="1" indent="-228600">
              <a:lnSpc>
                <a:spcPts val="2600"/>
              </a:lnSpc>
              <a:spcBef>
                <a:spcPts val="56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Drug </a:t>
            </a:r>
            <a:r>
              <a:rPr sz="2400" spc="-10" dirty="0">
                <a:latin typeface="Calibri"/>
                <a:cs typeface="Calibri"/>
              </a:rPr>
              <a:t>name, </a:t>
            </a:r>
            <a:r>
              <a:rPr sz="2400" spc="5" dirty="0">
                <a:latin typeface="Calibri"/>
                <a:cs typeface="Calibri"/>
              </a:rPr>
              <a:t>dose, </a:t>
            </a:r>
            <a:r>
              <a:rPr sz="2400" dirty="0">
                <a:latin typeface="Calibri"/>
                <a:cs typeface="Calibri"/>
              </a:rPr>
              <a:t>route,  </a:t>
            </a:r>
            <a:r>
              <a:rPr sz="2400" spc="-15" dirty="0">
                <a:latin typeface="Calibri"/>
                <a:cs typeface="Calibri"/>
              </a:rPr>
              <a:t>quantity, </a:t>
            </a:r>
            <a:r>
              <a:rPr sz="2400" spc="5" dirty="0">
                <a:latin typeface="Calibri"/>
                <a:cs typeface="Calibri"/>
              </a:rPr>
              <a:t>time, </a:t>
            </a:r>
            <a:r>
              <a:rPr sz="2400" spc="-10" dirty="0">
                <a:latin typeface="Calibri"/>
                <a:cs typeface="Calibri"/>
              </a:rPr>
              <a:t>signature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  </a:t>
            </a:r>
            <a:r>
              <a:rPr sz="2400" spc="-10" dirty="0">
                <a:latin typeface="Calibri"/>
                <a:cs typeface="Calibri"/>
              </a:rPr>
              <a:t>name, </a:t>
            </a:r>
            <a:r>
              <a:rPr sz="2400" spc="15" dirty="0">
                <a:latin typeface="Calibri"/>
                <a:cs typeface="Calibri"/>
              </a:rPr>
              <a:t>bleep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no.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3700145"/>
            <a:ext cx="3576320" cy="10388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885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20" dirty="0">
                <a:latin typeface="Calibri"/>
                <a:cs typeface="Calibri"/>
              </a:rPr>
              <a:t>Antibiotics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add </a:t>
            </a:r>
            <a:r>
              <a:rPr sz="2400" spc="5" dirty="0">
                <a:latin typeface="Calibri"/>
                <a:cs typeface="Calibri"/>
              </a:rPr>
              <a:t>duration,  </a:t>
            </a:r>
            <a:r>
              <a:rPr sz="2400" spc="15" dirty="0">
                <a:latin typeface="Calibri"/>
                <a:cs typeface="Calibri"/>
              </a:rPr>
              <a:t>indication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2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review/stop  date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139" y="5135245"/>
            <a:ext cx="300291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5080" indent="-228600">
              <a:lnSpc>
                <a:spcPts val="26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PRN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add </a:t>
            </a:r>
            <a:r>
              <a:rPr sz="2400" spc="-10" dirty="0">
                <a:latin typeface="Calibri"/>
                <a:cs typeface="Calibri"/>
              </a:rPr>
              <a:t>maximum  </a:t>
            </a:r>
            <a:r>
              <a:rPr sz="2400" spc="-20" dirty="0">
                <a:latin typeface="Calibri"/>
                <a:cs typeface="Calibri"/>
              </a:rPr>
              <a:t>frequency,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indications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89911" y="4191000"/>
            <a:ext cx="5146488" cy="235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7500" y="1447800"/>
            <a:ext cx="5041900" cy="252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0590" y="4372133"/>
            <a:ext cx="127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Calibri"/>
                <a:cs typeface="Calibri"/>
              </a:rPr>
              <a:t>C</a:t>
            </a:r>
            <a:r>
              <a:rPr sz="1800" spc="-50" dirty="0">
                <a:latin typeface="Calibri"/>
                <a:cs typeface="Calibri"/>
              </a:rPr>
              <a:t>o</a:t>
            </a:r>
            <a:r>
              <a:rPr sz="1800" spc="45" dirty="0">
                <a:latin typeface="Calibri"/>
                <a:cs typeface="Calibri"/>
              </a:rPr>
              <a:t>-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m</a:t>
            </a:r>
            <a:r>
              <a:rPr sz="1800" spc="-5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3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35" dirty="0">
                <a:latin typeface="Calibri"/>
                <a:cs typeface="Calibri"/>
              </a:rPr>
              <a:t>av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9390" y="4372133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45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2g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7690" y="4840272"/>
            <a:ext cx="7372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b="1" spc="-30" dirty="0">
                <a:latin typeface="Calibri"/>
                <a:cs typeface="Calibri"/>
              </a:rPr>
              <a:t>xx</a:t>
            </a:r>
            <a:r>
              <a:rPr sz="1800" b="1" dirty="0">
                <a:latin typeface="Calibri"/>
                <a:cs typeface="Calibri"/>
              </a:rPr>
              <a:t>+</a:t>
            </a:r>
            <a:r>
              <a:rPr sz="1800" b="1" spc="-15" dirty="0">
                <a:latin typeface="Calibri"/>
                <a:cs typeface="Calibri"/>
              </a:rPr>
              <a:t>2</a:t>
            </a:r>
            <a:r>
              <a:rPr sz="1800" b="1" spc="25" dirty="0">
                <a:latin typeface="Calibri"/>
                <a:cs typeface="Calibri"/>
              </a:rPr>
              <a:t>/</a:t>
            </a:r>
            <a:r>
              <a:rPr sz="1800" b="1" spc="-30" dirty="0">
                <a:latin typeface="Calibri"/>
                <a:cs typeface="Calibri"/>
              </a:rPr>
              <a:t>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28490" y="4372133"/>
            <a:ext cx="724535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10" dirty="0">
                <a:latin typeface="Calibri"/>
                <a:cs typeface="Calibri"/>
              </a:rPr>
              <a:t>10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0590" y="4659153"/>
            <a:ext cx="65405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400"/>
              </a:lnSpc>
              <a:spcBef>
                <a:spcPts val="100"/>
              </a:spcBef>
            </a:pPr>
            <a:r>
              <a:rPr sz="1800" spc="15" dirty="0">
                <a:latin typeface="Calibri"/>
                <a:cs typeface="Calibri"/>
              </a:rPr>
              <a:t>xx/xx  </a:t>
            </a:r>
            <a:r>
              <a:rPr sz="1800" spc="-5" dirty="0">
                <a:latin typeface="Calibri"/>
                <a:cs typeface="Calibri"/>
              </a:rPr>
              <a:t>Dr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4905" y="5248433"/>
            <a:ext cx="5181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alibri"/>
                <a:cs typeface="Calibri"/>
              </a:rPr>
              <a:t>xx</a:t>
            </a:r>
            <a:r>
              <a:rPr sz="1800" spc="5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44390" y="5248433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123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0590" y="5807233"/>
            <a:ext cx="91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Early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01250" y="4705350"/>
            <a:ext cx="203200" cy="279400"/>
          </a:xfrm>
          <a:custGeom>
            <a:avLst/>
            <a:gdLst/>
            <a:ahLst/>
            <a:cxnLst/>
            <a:rect l="l" t="t" r="r" b="b"/>
            <a:pathLst>
              <a:path w="203200" h="279400">
                <a:moveTo>
                  <a:pt x="0" y="139700"/>
                </a:moveTo>
                <a:lnTo>
                  <a:pt x="7984" y="85322"/>
                </a:lnTo>
                <a:lnTo>
                  <a:pt x="29757" y="40917"/>
                </a:lnTo>
                <a:lnTo>
                  <a:pt x="62052" y="10978"/>
                </a:lnTo>
                <a:lnTo>
                  <a:pt x="101600" y="0"/>
                </a:lnTo>
                <a:lnTo>
                  <a:pt x="141147" y="10978"/>
                </a:lnTo>
                <a:lnTo>
                  <a:pt x="173442" y="40917"/>
                </a:lnTo>
                <a:lnTo>
                  <a:pt x="195215" y="85322"/>
                </a:lnTo>
                <a:lnTo>
                  <a:pt x="203200" y="139700"/>
                </a:lnTo>
                <a:lnTo>
                  <a:pt x="195215" y="194077"/>
                </a:lnTo>
                <a:lnTo>
                  <a:pt x="173442" y="238482"/>
                </a:lnTo>
                <a:lnTo>
                  <a:pt x="141147" y="268421"/>
                </a:lnTo>
                <a:lnTo>
                  <a:pt x="101600" y="279400"/>
                </a:lnTo>
                <a:lnTo>
                  <a:pt x="62052" y="268421"/>
                </a:lnTo>
                <a:lnTo>
                  <a:pt x="29757" y="238482"/>
                </a:lnTo>
                <a:lnTo>
                  <a:pt x="7984" y="194077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01250" y="5441950"/>
            <a:ext cx="203200" cy="266700"/>
          </a:xfrm>
          <a:custGeom>
            <a:avLst/>
            <a:gdLst/>
            <a:ahLst/>
            <a:cxnLst/>
            <a:rect l="l" t="t" r="r" b="b"/>
            <a:pathLst>
              <a:path w="203200" h="266700">
                <a:moveTo>
                  <a:pt x="0" y="133350"/>
                </a:moveTo>
                <a:lnTo>
                  <a:pt x="7984" y="81444"/>
                </a:lnTo>
                <a:lnTo>
                  <a:pt x="29757" y="39057"/>
                </a:lnTo>
                <a:lnTo>
                  <a:pt x="62052" y="10479"/>
                </a:lnTo>
                <a:lnTo>
                  <a:pt x="101600" y="0"/>
                </a:lnTo>
                <a:lnTo>
                  <a:pt x="141147" y="10479"/>
                </a:lnTo>
                <a:lnTo>
                  <a:pt x="173442" y="39057"/>
                </a:lnTo>
                <a:lnTo>
                  <a:pt x="195215" y="81444"/>
                </a:lnTo>
                <a:lnTo>
                  <a:pt x="203200" y="133350"/>
                </a:lnTo>
                <a:lnTo>
                  <a:pt x="195215" y="185255"/>
                </a:lnTo>
                <a:lnTo>
                  <a:pt x="173442" y="227642"/>
                </a:lnTo>
                <a:lnTo>
                  <a:pt x="141147" y="256220"/>
                </a:lnTo>
                <a:lnTo>
                  <a:pt x="101600" y="266700"/>
                </a:lnTo>
                <a:lnTo>
                  <a:pt x="62052" y="256220"/>
                </a:lnTo>
                <a:lnTo>
                  <a:pt x="29757" y="227642"/>
                </a:lnTo>
                <a:lnTo>
                  <a:pt x="7984" y="185255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01250" y="5873750"/>
            <a:ext cx="203200" cy="279400"/>
          </a:xfrm>
          <a:custGeom>
            <a:avLst/>
            <a:gdLst/>
            <a:ahLst/>
            <a:cxnLst/>
            <a:rect l="l" t="t" r="r" b="b"/>
            <a:pathLst>
              <a:path w="203200" h="279400">
                <a:moveTo>
                  <a:pt x="0" y="139700"/>
                </a:moveTo>
                <a:lnTo>
                  <a:pt x="7984" y="85322"/>
                </a:lnTo>
                <a:lnTo>
                  <a:pt x="29757" y="40917"/>
                </a:lnTo>
                <a:lnTo>
                  <a:pt x="62052" y="10978"/>
                </a:lnTo>
                <a:lnTo>
                  <a:pt x="101600" y="0"/>
                </a:lnTo>
                <a:lnTo>
                  <a:pt x="141147" y="10978"/>
                </a:lnTo>
                <a:lnTo>
                  <a:pt x="173442" y="40917"/>
                </a:lnTo>
                <a:lnTo>
                  <a:pt x="195215" y="85322"/>
                </a:lnTo>
                <a:lnTo>
                  <a:pt x="203200" y="139700"/>
                </a:lnTo>
                <a:lnTo>
                  <a:pt x="195215" y="194077"/>
                </a:lnTo>
                <a:lnTo>
                  <a:pt x="173442" y="238482"/>
                </a:lnTo>
                <a:lnTo>
                  <a:pt x="141147" y="268421"/>
                </a:lnTo>
                <a:lnTo>
                  <a:pt x="101600" y="279400"/>
                </a:lnTo>
                <a:lnTo>
                  <a:pt x="62052" y="268421"/>
                </a:lnTo>
                <a:lnTo>
                  <a:pt x="29757" y="238482"/>
                </a:lnTo>
                <a:lnTo>
                  <a:pt x="7984" y="194077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033616" y="5466759"/>
            <a:ext cx="127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97800" y="4889500"/>
            <a:ext cx="93980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70"/>
              </a:spcBef>
            </a:pPr>
            <a:r>
              <a:rPr sz="1400" b="1" spc="-30" dirty="0">
                <a:latin typeface="Calibri"/>
                <a:cs typeface="Calibri"/>
              </a:rPr>
              <a:t>xx+2/xx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32980" y="2182912"/>
            <a:ext cx="1195705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Paracetamol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40"/>
              </a:spcBef>
            </a:pPr>
            <a:r>
              <a:rPr sz="1800" spc="-15" dirty="0">
                <a:latin typeface="Calibri"/>
                <a:cs typeface="Calibri"/>
              </a:rPr>
              <a:t>1g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latin typeface="Calibri"/>
                <a:cs typeface="Calibri"/>
              </a:rPr>
              <a:t>Dr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15680" y="2665512"/>
            <a:ext cx="520700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PO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20" dirty="0">
                <a:latin typeface="Calibri"/>
                <a:cs typeface="Calibri"/>
              </a:rPr>
              <a:t>xx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20" dirty="0">
                <a:latin typeface="Calibri"/>
                <a:cs typeface="Calibri"/>
              </a:rPr>
              <a:t>xx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023350" y="2127250"/>
            <a:ext cx="342900" cy="279400"/>
          </a:xfrm>
          <a:custGeom>
            <a:avLst/>
            <a:gdLst/>
            <a:ahLst/>
            <a:cxnLst/>
            <a:rect l="l" t="t" r="r" b="b"/>
            <a:pathLst>
              <a:path w="342900" h="279400">
                <a:moveTo>
                  <a:pt x="0" y="139700"/>
                </a:moveTo>
                <a:lnTo>
                  <a:pt x="8740" y="95543"/>
                </a:lnTo>
                <a:lnTo>
                  <a:pt x="33079" y="57194"/>
                </a:lnTo>
                <a:lnTo>
                  <a:pt x="70193" y="26953"/>
                </a:lnTo>
                <a:lnTo>
                  <a:pt x="117258" y="7121"/>
                </a:lnTo>
                <a:lnTo>
                  <a:pt x="171450" y="0"/>
                </a:lnTo>
                <a:lnTo>
                  <a:pt x="225641" y="7121"/>
                </a:lnTo>
                <a:lnTo>
                  <a:pt x="272706" y="26953"/>
                </a:lnTo>
                <a:lnTo>
                  <a:pt x="309820" y="57194"/>
                </a:lnTo>
                <a:lnTo>
                  <a:pt x="334159" y="95543"/>
                </a:lnTo>
                <a:lnTo>
                  <a:pt x="342900" y="139700"/>
                </a:lnTo>
                <a:lnTo>
                  <a:pt x="334159" y="183856"/>
                </a:lnTo>
                <a:lnTo>
                  <a:pt x="309820" y="222205"/>
                </a:lnTo>
                <a:lnTo>
                  <a:pt x="272706" y="252446"/>
                </a:lnTo>
                <a:lnTo>
                  <a:pt x="225641" y="272278"/>
                </a:lnTo>
                <a:lnTo>
                  <a:pt x="171450" y="279400"/>
                </a:lnTo>
                <a:lnTo>
                  <a:pt x="117258" y="272278"/>
                </a:lnTo>
                <a:lnTo>
                  <a:pt x="70193" y="252446"/>
                </a:lnTo>
                <a:lnTo>
                  <a:pt x="33079" y="222205"/>
                </a:lnTo>
                <a:lnTo>
                  <a:pt x="8740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10650" y="2711450"/>
            <a:ext cx="342900" cy="279400"/>
          </a:xfrm>
          <a:custGeom>
            <a:avLst/>
            <a:gdLst/>
            <a:ahLst/>
            <a:cxnLst/>
            <a:rect l="l" t="t" r="r" b="b"/>
            <a:pathLst>
              <a:path w="342900" h="279400">
                <a:moveTo>
                  <a:pt x="0" y="139700"/>
                </a:moveTo>
                <a:lnTo>
                  <a:pt x="8740" y="95543"/>
                </a:lnTo>
                <a:lnTo>
                  <a:pt x="33079" y="57194"/>
                </a:lnTo>
                <a:lnTo>
                  <a:pt x="70193" y="26953"/>
                </a:lnTo>
                <a:lnTo>
                  <a:pt x="117258" y="7121"/>
                </a:lnTo>
                <a:lnTo>
                  <a:pt x="171450" y="0"/>
                </a:lnTo>
                <a:lnTo>
                  <a:pt x="225641" y="7121"/>
                </a:lnTo>
                <a:lnTo>
                  <a:pt x="272706" y="26953"/>
                </a:lnTo>
                <a:lnTo>
                  <a:pt x="309820" y="57194"/>
                </a:lnTo>
                <a:lnTo>
                  <a:pt x="334159" y="95543"/>
                </a:lnTo>
                <a:lnTo>
                  <a:pt x="342900" y="139700"/>
                </a:lnTo>
                <a:lnTo>
                  <a:pt x="334159" y="183856"/>
                </a:lnTo>
                <a:lnTo>
                  <a:pt x="309820" y="222205"/>
                </a:lnTo>
                <a:lnTo>
                  <a:pt x="272706" y="252446"/>
                </a:lnTo>
                <a:lnTo>
                  <a:pt x="225641" y="272278"/>
                </a:lnTo>
                <a:lnTo>
                  <a:pt x="171450" y="279400"/>
                </a:lnTo>
                <a:lnTo>
                  <a:pt x="117258" y="272278"/>
                </a:lnTo>
                <a:lnTo>
                  <a:pt x="70193" y="252446"/>
                </a:lnTo>
                <a:lnTo>
                  <a:pt x="33079" y="222205"/>
                </a:lnTo>
                <a:lnTo>
                  <a:pt x="8740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10650" y="36385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0" y="133350"/>
                </a:moveTo>
                <a:lnTo>
                  <a:pt x="8740" y="91201"/>
                </a:lnTo>
                <a:lnTo>
                  <a:pt x="33079" y="54595"/>
                </a:lnTo>
                <a:lnTo>
                  <a:pt x="70193" y="25728"/>
                </a:lnTo>
                <a:lnTo>
                  <a:pt x="117258" y="6798"/>
                </a:lnTo>
                <a:lnTo>
                  <a:pt x="171450" y="0"/>
                </a:lnTo>
                <a:lnTo>
                  <a:pt x="225641" y="6798"/>
                </a:lnTo>
                <a:lnTo>
                  <a:pt x="272706" y="25728"/>
                </a:lnTo>
                <a:lnTo>
                  <a:pt x="309820" y="54595"/>
                </a:lnTo>
                <a:lnTo>
                  <a:pt x="334159" y="91201"/>
                </a:lnTo>
                <a:lnTo>
                  <a:pt x="342900" y="133350"/>
                </a:lnTo>
                <a:lnTo>
                  <a:pt x="334159" y="175498"/>
                </a:lnTo>
                <a:lnTo>
                  <a:pt x="309820" y="212104"/>
                </a:lnTo>
                <a:lnTo>
                  <a:pt x="272706" y="240971"/>
                </a:lnTo>
                <a:lnTo>
                  <a:pt x="225641" y="259901"/>
                </a:lnTo>
                <a:lnTo>
                  <a:pt x="171450" y="266700"/>
                </a:lnTo>
                <a:lnTo>
                  <a:pt x="117258" y="259901"/>
                </a:lnTo>
                <a:lnTo>
                  <a:pt x="70193" y="240971"/>
                </a:lnTo>
                <a:lnTo>
                  <a:pt x="33079" y="212104"/>
                </a:lnTo>
                <a:lnTo>
                  <a:pt x="8740" y="175498"/>
                </a:lnTo>
                <a:lnTo>
                  <a:pt x="0" y="1333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10650" y="3359150"/>
            <a:ext cx="342900" cy="279400"/>
          </a:xfrm>
          <a:custGeom>
            <a:avLst/>
            <a:gdLst/>
            <a:ahLst/>
            <a:cxnLst/>
            <a:rect l="l" t="t" r="r" b="b"/>
            <a:pathLst>
              <a:path w="342900" h="279400">
                <a:moveTo>
                  <a:pt x="0" y="139700"/>
                </a:moveTo>
                <a:lnTo>
                  <a:pt x="8740" y="95543"/>
                </a:lnTo>
                <a:lnTo>
                  <a:pt x="33079" y="57194"/>
                </a:lnTo>
                <a:lnTo>
                  <a:pt x="70193" y="26953"/>
                </a:lnTo>
                <a:lnTo>
                  <a:pt x="117258" y="7121"/>
                </a:lnTo>
                <a:lnTo>
                  <a:pt x="171450" y="0"/>
                </a:lnTo>
                <a:lnTo>
                  <a:pt x="225641" y="7121"/>
                </a:lnTo>
                <a:lnTo>
                  <a:pt x="272706" y="26953"/>
                </a:lnTo>
                <a:lnTo>
                  <a:pt x="309820" y="57194"/>
                </a:lnTo>
                <a:lnTo>
                  <a:pt x="334159" y="95543"/>
                </a:lnTo>
                <a:lnTo>
                  <a:pt x="342900" y="139700"/>
                </a:lnTo>
                <a:lnTo>
                  <a:pt x="334159" y="183856"/>
                </a:lnTo>
                <a:lnTo>
                  <a:pt x="309820" y="222205"/>
                </a:lnTo>
                <a:lnTo>
                  <a:pt x="272706" y="252446"/>
                </a:lnTo>
                <a:lnTo>
                  <a:pt x="225641" y="272278"/>
                </a:lnTo>
                <a:lnTo>
                  <a:pt x="171450" y="279400"/>
                </a:lnTo>
                <a:lnTo>
                  <a:pt x="117258" y="272278"/>
                </a:lnTo>
                <a:lnTo>
                  <a:pt x="70193" y="252446"/>
                </a:lnTo>
                <a:lnTo>
                  <a:pt x="33079" y="222205"/>
                </a:lnTo>
                <a:lnTo>
                  <a:pt x="8740" y="183856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844550" y="3746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pc="-20" dirty="0"/>
              <a:t>The</a:t>
            </a:r>
            <a:r>
              <a:rPr spc="11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51293"/>
            <a:ext cx="3110230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0"/>
              </a:lnSpc>
            </a:pPr>
            <a:r>
              <a:rPr sz="4400" b="0" spc="-20" dirty="0">
                <a:latin typeface="Calibri Light"/>
                <a:cs typeface="Calibri Light"/>
              </a:rPr>
              <a:t>Funny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times…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33411"/>
              </p:ext>
            </p:extLst>
          </p:nvPr>
        </p:nvGraphicFramePr>
        <p:xfrm>
          <a:off x="831850" y="1819275"/>
          <a:ext cx="10515600" cy="16859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4214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Morning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Night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Weekly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2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Levothyroxine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Senna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Methotrexate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214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Steroids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Statins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Alendronic 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acid</a:t>
                      </a:r>
                      <a:r>
                        <a:rPr sz="18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(mane)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214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ACE </a:t>
                      </a:r>
                      <a:r>
                        <a:rPr sz="1800" spc="-30" dirty="0" smtClean="0">
                          <a:latin typeface="Calibri"/>
                          <a:cs typeface="Calibri"/>
                        </a:rPr>
                        <a:t>inhibitors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Buprenorphine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patch</a:t>
                      </a: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03953"/>
              </p:ext>
            </p:extLst>
          </p:nvPr>
        </p:nvGraphicFramePr>
        <p:xfrm>
          <a:off x="822779" y="4648200"/>
          <a:ext cx="4959350" cy="1112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675"/>
                <a:gridCol w="2479675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Don’t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Units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Micrograms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mcg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550" y="3746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pc="-35" dirty="0"/>
              <a:t>Funny</a:t>
            </a:r>
            <a:r>
              <a:rPr spc="110" dirty="0"/>
              <a:t> </a:t>
            </a:r>
            <a:r>
              <a:rPr spc="-15" dirty="0"/>
              <a:t>Times</a:t>
            </a:r>
          </a:p>
        </p:txBody>
      </p:sp>
      <p:graphicFrame>
        <p:nvGraphicFramePr>
          <p:cNvPr id="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04145"/>
              </p:ext>
            </p:extLst>
          </p:nvPr>
        </p:nvGraphicFramePr>
        <p:xfrm>
          <a:off x="8153400" y="4648200"/>
          <a:ext cx="2479675" cy="738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675"/>
              </a:tblGrid>
              <a:tr h="3348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b="1" spc="-3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Strict timings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040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5" dirty="0" smtClean="0">
                          <a:latin typeface="Calibri"/>
                          <a:cs typeface="Calibri"/>
                        </a:rPr>
                        <a:t>Levodopa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51293"/>
            <a:ext cx="485330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70"/>
              </a:lnSpc>
            </a:pPr>
            <a:r>
              <a:rPr sz="4400" b="0" spc="-65" dirty="0">
                <a:latin typeface="Calibri Light"/>
                <a:cs typeface="Calibri Light"/>
              </a:rPr>
              <a:t>System</a:t>
            </a:r>
            <a:r>
              <a:rPr sz="4400" b="0" spc="80" dirty="0">
                <a:latin typeface="Calibri Light"/>
                <a:cs typeface="Calibri Light"/>
              </a:rPr>
              <a:t> </a:t>
            </a:r>
            <a:r>
              <a:rPr sz="4400" b="0" spc="10" dirty="0">
                <a:latin typeface="Calibri Light"/>
                <a:cs typeface="Calibri Light"/>
              </a:rPr>
              <a:t>complications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2601" y="3927245"/>
            <a:ext cx="5257800" cy="370840"/>
          </a:xfrm>
          <a:custGeom>
            <a:avLst/>
            <a:gdLst/>
            <a:ahLst/>
            <a:cxnLst/>
            <a:rect l="l" t="t" r="r" b="b"/>
            <a:pathLst>
              <a:path w="5257800" h="370839">
                <a:moveTo>
                  <a:pt x="0" y="0"/>
                </a:moveTo>
                <a:lnTo>
                  <a:pt x="5257800" y="0"/>
                </a:lnTo>
                <a:lnTo>
                  <a:pt x="52578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EA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601" y="4298084"/>
            <a:ext cx="5257800" cy="370840"/>
          </a:xfrm>
          <a:custGeom>
            <a:avLst/>
            <a:gdLst/>
            <a:ahLst/>
            <a:cxnLst/>
            <a:rect l="l" t="t" r="r" b="b"/>
            <a:pathLst>
              <a:path w="5257800" h="370839">
                <a:moveTo>
                  <a:pt x="0" y="0"/>
                </a:moveTo>
                <a:lnTo>
                  <a:pt x="5257800" y="0"/>
                </a:lnTo>
                <a:lnTo>
                  <a:pt x="52578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D2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601" y="4668925"/>
            <a:ext cx="5257800" cy="370840"/>
          </a:xfrm>
          <a:custGeom>
            <a:avLst/>
            <a:gdLst/>
            <a:ahLst/>
            <a:cxnLst/>
            <a:rect l="l" t="t" r="r" b="b"/>
            <a:pathLst>
              <a:path w="5257800" h="370839">
                <a:moveTo>
                  <a:pt x="0" y="0"/>
                </a:moveTo>
                <a:lnTo>
                  <a:pt x="5257800" y="0"/>
                </a:lnTo>
                <a:lnTo>
                  <a:pt x="52578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EAE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601" y="5039765"/>
            <a:ext cx="5257800" cy="370840"/>
          </a:xfrm>
          <a:custGeom>
            <a:avLst/>
            <a:gdLst/>
            <a:ahLst/>
            <a:cxnLst/>
            <a:rect l="l" t="t" r="r" b="b"/>
            <a:pathLst>
              <a:path w="5257800" h="370839">
                <a:moveTo>
                  <a:pt x="0" y="0"/>
                </a:moveTo>
                <a:lnTo>
                  <a:pt x="5257800" y="0"/>
                </a:lnTo>
                <a:lnTo>
                  <a:pt x="52578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D2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41441"/>
              </p:ext>
            </p:extLst>
          </p:nvPr>
        </p:nvGraphicFramePr>
        <p:xfrm>
          <a:off x="381000" y="1676400"/>
          <a:ext cx="5257800" cy="3723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/>
              </a:tblGrid>
              <a:tr h="3860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ACE and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ARBs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Metformin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NSAIDs</a:t>
                      </a: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Aminoglycosides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(e.g.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Gentamicin)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Lithium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Allopurinol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Digoxin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Methotrexate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GB" sz="1800" spc="-5" dirty="0" smtClean="0">
                          <a:latin typeface="Calibri"/>
                          <a:cs typeface="Calibri"/>
                        </a:rPr>
                        <a:t>Morphine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854950" y="1504950"/>
            <a:ext cx="1841500" cy="368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70"/>
              </a:spcBef>
            </a:pPr>
            <a:r>
              <a:rPr sz="1800" spc="-20" dirty="0">
                <a:latin typeface="Calibri"/>
                <a:cs typeface="Calibri"/>
              </a:rPr>
              <a:t>Cytochrome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P450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5500" y="2032000"/>
            <a:ext cx="5727700" cy="373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4550" y="374650"/>
            <a:ext cx="10515600" cy="927100"/>
          </a:xfrm>
          <a:custGeom>
            <a:avLst/>
            <a:gdLst/>
            <a:ahLst/>
            <a:cxnLst/>
            <a:rect l="l" t="t" r="r" b="b"/>
            <a:pathLst>
              <a:path w="10515600" h="927100">
                <a:moveTo>
                  <a:pt x="0" y="0"/>
                </a:moveTo>
                <a:lnTo>
                  <a:pt x="10515600" y="0"/>
                </a:lnTo>
                <a:lnTo>
                  <a:pt x="10515600" y="927100"/>
                </a:lnTo>
                <a:lnTo>
                  <a:pt x="0" y="927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4550" y="374650"/>
            <a:ext cx="10515600" cy="9271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415"/>
              </a:spcBef>
            </a:pPr>
            <a:r>
              <a:rPr spc="-20" dirty="0"/>
              <a:t>Consider </a:t>
            </a:r>
            <a:r>
              <a:rPr dirty="0"/>
              <a:t>the</a:t>
            </a:r>
            <a:r>
              <a:rPr spc="100" dirty="0"/>
              <a:t> </a:t>
            </a:r>
            <a:r>
              <a:rPr spc="-20" dirty="0"/>
              <a:t>systems</a:t>
            </a:r>
          </a:p>
        </p:txBody>
      </p:sp>
      <p:sp>
        <p:nvSpPr>
          <p:cNvPr id="12" name="object 12"/>
          <p:cNvSpPr/>
          <p:nvPr/>
        </p:nvSpPr>
        <p:spPr>
          <a:xfrm>
            <a:off x="2752676" y="4144914"/>
            <a:ext cx="673310" cy="2375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2989" y="3991611"/>
            <a:ext cx="752304" cy="2125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1341" y="5713234"/>
            <a:ext cx="12045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latin typeface="Calibri"/>
                <a:cs typeface="Calibri"/>
              </a:rPr>
              <a:t>Considerations: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682" y="5969881"/>
            <a:ext cx="482536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400" spc="-15" dirty="0">
                <a:latin typeface="Calibri"/>
                <a:cs typeface="Calibri"/>
              </a:rPr>
              <a:t>Nephrotoxic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drugs</a:t>
            </a:r>
            <a:endParaRPr sz="1400" dirty="0">
              <a:latin typeface="Calibri"/>
              <a:cs typeface="Calibri"/>
            </a:endParaRPr>
          </a:p>
          <a:p>
            <a:pPr marL="304800" marR="5080" indent="-292100">
              <a:lnSpc>
                <a:spcPct val="101200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400" spc="-5" dirty="0">
                <a:latin typeface="Calibri"/>
                <a:cs typeface="Calibri"/>
              </a:rPr>
              <a:t>Renally </a:t>
            </a:r>
            <a:r>
              <a:rPr sz="1400" spc="5" dirty="0">
                <a:latin typeface="Calibri"/>
                <a:cs typeface="Calibri"/>
              </a:rPr>
              <a:t>excreted </a:t>
            </a:r>
            <a:r>
              <a:rPr sz="1400" spc="-10" dirty="0">
                <a:latin typeface="Calibri"/>
                <a:cs typeface="Calibri"/>
              </a:rPr>
              <a:t>drugs </a:t>
            </a:r>
            <a:r>
              <a:rPr sz="1400" spc="-15" dirty="0">
                <a:latin typeface="Calibri"/>
                <a:cs typeface="Calibri"/>
              </a:rPr>
              <a:t>-&gt; </a:t>
            </a:r>
            <a:r>
              <a:rPr sz="1400" spc="-30" dirty="0">
                <a:latin typeface="Calibri"/>
                <a:cs typeface="Calibri"/>
              </a:rPr>
              <a:t>poor </a:t>
            </a:r>
            <a:r>
              <a:rPr sz="1400" dirty="0">
                <a:latin typeface="Calibri"/>
                <a:cs typeface="Calibri"/>
              </a:rPr>
              <a:t>renal </a:t>
            </a:r>
            <a:r>
              <a:rPr sz="1400" spc="-20" dirty="0">
                <a:latin typeface="Calibri"/>
                <a:cs typeface="Calibri"/>
              </a:rPr>
              <a:t>function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15" dirty="0">
                <a:latin typeface="Calibri"/>
                <a:cs typeface="Calibri"/>
              </a:rPr>
              <a:t>increased/toxic  </a:t>
            </a:r>
            <a:r>
              <a:rPr sz="1400" spc="-10" dirty="0">
                <a:latin typeface="Calibri"/>
                <a:cs typeface="Calibri"/>
              </a:rPr>
              <a:t>concentrations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2635" y="5861932"/>
            <a:ext cx="12045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latin typeface="Calibri"/>
                <a:cs typeface="Calibri"/>
              </a:rPr>
              <a:t>Considerations: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12635" y="6077832"/>
            <a:ext cx="6534150" cy="454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400" spc="-5" dirty="0">
                <a:latin typeface="Calibri"/>
                <a:cs typeface="Calibri"/>
              </a:rPr>
              <a:t>Warfarin and </a:t>
            </a:r>
            <a:r>
              <a:rPr sz="1400" spc="-15" dirty="0">
                <a:latin typeface="Calibri"/>
                <a:cs typeface="Calibri"/>
              </a:rPr>
              <a:t>P450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inhibitors/inducers?</a:t>
            </a:r>
            <a:endParaRPr sz="14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1400" spc="-10" dirty="0">
                <a:latin typeface="Calibri"/>
                <a:cs typeface="Calibri"/>
              </a:rPr>
              <a:t>Altering </a:t>
            </a:r>
            <a:r>
              <a:rPr sz="1400" spc="-15" dirty="0">
                <a:latin typeface="Calibri"/>
                <a:cs typeface="Calibri"/>
              </a:rPr>
              <a:t>drug </a:t>
            </a:r>
            <a:r>
              <a:rPr sz="1400" spc="-25" dirty="0">
                <a:latin typeface="Calibri"/>
                <a:cs typeface="Calibri"/>
              </a:rPr>
              <a:t>doses depending </a:t>
            </a:r>
            <a:r>
              <a:rPr sz="1400" spc="-2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patient </a:t>
            </a:r>
            <a:r>
              <a:rPr sz="1400" spc="-20" dirty="0">
                <a:latin typeface="Calibri"/>
                <a:cs typeface="Calibri"/>
              </a:rPr>
              <a:t>pre-existing </a:t>
            </a:r>
            <a:r>
              <a:rPr sz="1400" spc="-25" dirty="0">
                <a:latin typeface="Calibri"/>
                <a:cs typeface="Calibri"/>
              </a:rPr>
              <a:t>inhibiting/inducing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medications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34400" y="4813300"/>
            <a:ext cx="3467100" cy="1066959"/>
          </a:xfrm>
          <a:prstGeom prst="rect">
            <a:avLst/>
          </a:prstGeom>
          <a:solidFill>
            <a:srgbClr val="A9D18E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spc="-20" dirty="0">
                <a:latin typeface="Calibri"/>
                <a:cs typeface="Calibri"/>
              </a:rPr>
              <a:t>Warfarin </a:t>
            </a:r>
            <a:r>
              <a:rPr lang="en-GB" sz="1800" spc="-5" dirty="0" smtClean="0">
                <a:latin typeface="Calibri"/>
                <a:cs typeface="Calibri"/>
              </a:rPr>
              <a:t>+ </a:t>
            </a:r>
            <a:r>
              <a:rPr lang="en-GB" sz="1800" spc="-35" dirty="0" smtClean="0">
                <a:latin typeface="Calibri"/>
                <a:cs typeface="Calibri"/>
              </a:rPr>
              <a:t>inhibitors</a:t>
            </a:r>
            <a:endParaRPr sz="1800" dirty="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10"/>
              </a:spcBef>
            </a:pP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warfarin</a:t>
            </a:r>
            <a:r>
              <a:rPr lang="en-GB" sz="1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1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- &gt;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raised</a:t>
            </a:r>
            <a:r>
              <a:rPr sz="1400" b="1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INR</a:t>
            </a:r>
            <a:endParaRPr sz="1400" dirty="0">
              <a:latin typeface="Calibri"/>
              <a:cs typeface="Calibri"/>
            </a:endParaRPr>
          </a:p>
          <a:p>
            <a:pPr marL="92075">
              <a:lnSpc>
                <a:spcPts val="2065"/>
              </a:lnSpc>
              <a:spcBef>
                <a:spcPts val="450"/>
              </a:spcBef>
            </a:pPr>
            <a:r>
              <a:rPr sz="1800" spc="-20" dirty="0">
                <a:latin typeface="Calibri"/>
                <a:cs typeface="Calibri"/>
              </a:rPr>
              <a:t>Warfarin </a:t>
            </a:r>
            <a:r>
              <a:rPr lang="en-GB" sz="1800" spc="-5" dirty="0" smtClean="0">
                <a:latin typeface="Calibri"/>
                <a:cs typeface="Calibri"/>
              </a:rPr>
              <a:t>+ </a:t>
            </a:r>
            <a:r>
              <a:rPr lang="en-GB" sz="1800" spc="-10" dirty="0" smtClean="0">
                <a:latin typeface="Calibri"/>
                <a:cs typeface="Calibri"/>
              </a:rPr>
              <a:t>inducers</a:t>
            </a:r>
            <a:endParaRPr sz="1800" dirty="0">
              <a:latin typeface="Calibri"/>
              <a:cs typeface="Calibri"/>
            </a:endParaRPr>
          </a:p>
          <a:p>
            <a:pPr marL="285115">
              <a:lnSpc>
                <a:spcPts val="1585"/>
              </a:lnSpc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Decreased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[warfarin]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-&gt;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INR</a:t>
            </a:r>
            <a:endParaRPr sz="14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6654" y="69098"/>
            <a:ext cx="9437875" cy="6788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654" y="567464"/>
            <a:ext cx="10135695" cy="5544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6442" y="6060439"/>
            <a:ext cx="9632950" cy="7486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800" spc="-15" dirty="0">
                <a:latin typeface="Calibri"/>
                <a:cs typeface="Calibri"/>
              </a:rPr>
              <a:t>Given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25" dirty="0">
                <a:latin typeface="Calibri"/>
                <a:cs typeface="Calibri"/>
              </a:rPr>
              <a:t>you </a:t>
            </a:r>
            <a:r>
              <a:rPr sz="1800" spc="-10" dirty="0">
                <a:latin typeface="Calibri"/>
                <a:cs typeface="Calibri"/>
              </a:rPr>
              <a:t>have 120 </a:t>
            </a:r>
            <a:r>
              <a:rPr sz="1800" spc="-25" dirty="0">
                <a:latin typeface="Calibri"/>
                <a:cs typeface="Calibri"/>
              </a:rPr>
              <a:t>minutes </a:t>
            </a:r>
            <a:r>
              <a:rPr sz="1800" spc="-3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200 marks. </a:t>
            </a:r>
            <a:r>
              <a:rPr sz="1800" spc="-25" dirty="0">
                <a:latin typeface="Calibri"/>
                <a:cs typeface="Calibri"/>
              </a:rPr>
              <a:t>How </a:t>
            </a:r>
            <a:r>
              <a:rPr sz="1800" spc="-15" dirty="0">
                <a:latin typeface="Calibri"/>
                <a:cs typeface="Calibri"/>
              </a:rPr>
              <a:t>many </a:t>
            </a:r>
            <a:r>
              <a:rPr sz="1800" spc="-25" dirty="0">
                <a:latin typeface="Calibri"/>
                <a:cs typeface="Calibri"/>
              </a:rPr>
              <a:t>minutes do you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3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 2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mark </a:t>
            </a:r>
            <a:r>
              <a:rPr sz="1800" spc="-25" dirty="0">
                <a:latin typeface="Calibri"/>
                <a:cs typeface="Calibri"/>
              </a:rPr>
              <a:t>question?</a:t>
            </a:r>
            <a:endParaRPr sz="1800" dirty="0">
              <a:latin typeface="Calibri"/>
              <a:cs typeface="Calibri"/>
            </a:endParaRPr>
          </a:p>
          <a:p>
            <a:pPr marR="534035" algn="ctr">
              <a:lnSpc>
                <a:spcPct val="100000"/>
              </a:lnSpc>
              <a:spcBef>
                <a:spcPts val="685"/>
              </a:spcBef>
            </a:pPr>
            <a:r>
              <a:rPr sz="1800" spc="-10" dirty="0">
                <a:latin typeface="Calibri"/>
                <a:cs typeface="Calibri"/>
              </a:rPr>
              <a:t>120/200 </a:t>
            </a:r>
            <a:r>
              <a:rPr sz="1800" spc="-10" dirty="0" smtClean="0">
                <a:latin typeface="Calibri"/>
                <a:cs typeface="Calibri"/>
              </a:rPr>
              <a:t>=</a:t>
            </a:r>
            <a:r>
              <a:rPr lang="en-GB" sz="1800" spc="-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0.6mins/mark </a:t>
            </a:r>
            <a:r>
              <a:rPr sz="1800" spc="5" dirty="0">
                <a:latin typeface="Calibri"/>
                <a:cs typeface="Calibri"/>
              </a:rPr>
              <a:t>x2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1.2mins/2 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marks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(aka</a:t>
            </a:r>
            <a:r>
              <a:rPr sz="1800" u="sng" spc="25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72</a:t>
            </a:r>
            <a:r>
              <a:rPr lang="en-GB" sz="1800" u="sng" spc="-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seconds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6" y="-140019"/>
            <a:ext cx="5023262" cy="70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9491" y="6704112"/>
            <a:ext cx="188026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>
                <a:solidFill>
                  <a:prstClr val="black"/>
                </a:solidFill>
              </a:rPr>
              <a:t>https://www.amazon.co.uk/Pass-Will-Brown-MBBS-MRCP/dp/0702055182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4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1799</Words>
  <Application>Microsoft Office PowerPoint</Application>
  <PresentationFormat>Custom</PresentationFormat>
  <Paragraphs>452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Objectives</vt:lpstr>
      <vt:lpstr>The Common Things</vt:lpstr>
      <vt:lpstr>The basics</vt:lpstr>
      <vt:lpstr>Funny Times</vt:lpstr>
      <vt:lpstr>Consider the systems</vt:lpstr>
      <vt:lpstr>PowerPoint Presentation</vt:lpstr>
      <vt:lpstr>PowerPoint Presentation</vt:lpstr>
      <vt:lpstr>PowerPoint Presentation</vt:lpstr>
      <vt:lpstr>An unusual case</vt:lpstr>
      <vt:lpstr>Amiodarone</vt:lpstr>
      <vt:lpstr>Amiodarone</vt:lpstr>
      <vt:lpstr>Prescribe a loading regimen of oral amiodarone for a patient with paroxysmal SVT</vt:lpstr>
      <vt:lpstr>Amiodarone</vt:lpstr>
      <vt:lpstr>Amiodarone</vt:lpstr>
      <vt:lpstr>Cases</vt:lpstr>
      <vt:lpstr>Case 1</vt:lpstr>
      <vt:lpstr>Case 1</vt:lpstr>
      <vt:lpstr>Case 2</vt:lpstr>
      <vt:lpstr>Case 2</vt:lpstr>
      <vt:lpstr>Case 2</vt:lpstr>
      <vt:lpstr>Case 2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Roberts</dc:creator>
  <cp:lastModifiedBy>Max Roberts</cp:lastModifiedBy>
  <cp:revision>17</cp:revision>
  <dcterms:created xsi:type="dcterms:W3CDTF">2019-10-30T13:15:02Z</dcterms:created>
  <dcterms:modified xsi:type="dcterms:W3CDTF">2019-11-01T12:33:02Z</dcterms:modified>
</cp:coreProperties>
</file>