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notesSlides/notesSlide13.xml" ContentType="application/vnd.openxmlformats-officedocument.presentationml.notesSlide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6.xml" ContentType="application/vnd.openxmlformats-officedocument.presentationml.notesSlide+xml"/>
  <Override PartName="/ppt/tags/tag33.xml" ContentType="application/vnd.openxmlformats-officedocument.presentationml.tags+xml"/>
  <Override PartName="/ppt/notesSlides/notesSlide17.xml" ContentType="application/vnd.openxmlformats-officedocument.presentationml.notesSlide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9.xml" ContentType="application/vnd.openxmlformats-officedocument.presentationml.notesSlide+xml"/>
  <Override PartName="/ppt/tags/tag37.xml" ContentType="application/vnd.openxmlformats-officedocument.presentationml.tags+xml"/>
  <Override PartName="/ppt/notesSlides/notesSlide20.xml" ContentType="application/vnd.openxmlformats-officedocument.presentationml.notesSlide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7" r:id="rId2"/>
    <p:sldId id="330" r:id="rId3"/>
    <p:sldId id="331" r:id="rId4"/>
    <p:sldId id="336" r:id="rId5"/>
    <p:sldId id="337" r:id="rId6"/>
    <p:sldId id="339" r:id="rId7"/>
    <p:sldId id="338" r:id="rId8"/>
    <p:sldId id="342" r:id="rId9"/>
    <p:sldId id="340" r:id="rId10"/>
    <p:sldId id="341" r:id="rId11"/>
    <p:sldId id="333" r:id="rId12"/>
    <p:sldId id="345" r:id="rId13"/>
    <p:sldId id="369" r:id="rId14"/>
    <p:sldId id="368" r:id="rId15"/>
    <p:sldId id="367" r:id="rId16"/>
    <p:sldId id="346" r:id="rId17"/>
    <p:sldId id="347" r:id="rId18"/>
    <p:sldId id="335" r:id="rId19"/>
    <p:sldId id="365" r:id="rId20"/>
    <p:sldId id="344" r:id="rId21"/>
    <p:sldId id="334" r:id="rId22"/>
    <p:sldId id="348" r:id="rId23"/>
    <p:sldId id="349" r:id="rId24"/>
    <p:sldId id="350" r:id="rId25"/>
    <p:sldId id="351" r:id="rId26"/>
    <p:sldId id="332" r:id="rId27"/>
    <p:sldId id="352" r:id="rId28"/>
    <p:sldId id="354" r:id="rId29"/>
    <p:sldId id="353" r:id="rId30"/>
    <p:sldId id="357" r:id="rId31"/>
    <p:sldId id="364" r:id="rId32"/>
    <p:sldId id="355" r:id="rId33"/>
    <p:sldId id="356" r:id="rId34"/>
    <p:sldId id="358" r:id="rId35"/>
    <p:sldId id="363" r:id="rId36"/>
    <p:sldId id="362" r:id="rId37"/>
    <p:sldId id="359" r:id="rId38"/>
    <p:sldId id="360" r:id="rId39"/>
    <p:sldId id="366" r:id="rId40"/>
    <p:sldId id="361" r:id="rId41"/>
    <p:sldId id="31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/>
    <p:restoredTop sz="87320" autoAdjust="0"/>
  </p:normalViewPr>
  <p:slideViewPr>
    <p:cSldViewPr snapToGrid="0" snapToObjects="1">
      <p:cViewPr varScale="1">
        <p:scale>
          <a:sx n="64" d="100"/>
          <a:sy n="64" d="100"/>
        </p:scale>
        <p:origin x="-9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79F7D-34D1-064A-9983-9FDE42BB01DD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08160-3776-C149-AC16-E46FF510AC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3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</a:t>
            </a:r>
            <a:r>
              <a:rPr lang="en-GB" dirty="0" smtClean="0"/>
              <a:t>synthesis</a:t>
            </a:r>
          </a:p>
          <a:p>
            <a:endParaRPr lang="en-GB" dirty="0" smtClean="0"/>
          </a:p>
          <a:p>
            <a:r>
              <a:rPr lang="en-GB" dirty="0" smtClean="0"/>
              <a:t>Gent interferes</a:t>
            </a:r>
            <a:r>
              <a:rPr lang="en-GB" baseline="0" dirty="0" smtClean="0"/>
              <a:t> with your nicotinic </a:t>
            </a:r>
            <a:r>
              <a:rPr lang="en-GB" baseline="0" dirty="0" err="1" smtClean="0"/>
              <a:t>acetylcholinergic</a:t>
            </a:r>
            <a:r>
              <a:rPr lang="en-GB" baseline="0" dirty="0" smtClean="0"/>
              <a:t> receptors in your post-synaptic membrane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Hartford nomogram: use</a:t>
            </a:r>
            <a:r>
              <a:rPr lang="en-GB" baseline="0" dirty="0"/>
              <a:t> this for 7mg/kg doses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level is above 48hr, the next dose should not be administered until the gentamicin blood level is &lt;1 ug/mL</a:t>
            </a:r>
          </a:p>
          <a:p>
            <a:endParaRPr lang="en-GB" dirty="0"/>
          </a:p>
          <a:p>
            <a:r>
              <a:rPr lang="en-GB" dirty="0"/>
              <a:t>Importantly, we change the </a:t>
            </a:r>
            <a:r>
              <a:rPr lang="en-GB" dirty="0" err="1"/>
              <a:t>freq</a:t>
            </a:r>
            <a:r>
              <a:rPr lang="en-GB" dirty="0"/>
              <a:t> not the dose itself</a:t>
            </a:r>
          </a:p>
          <a:p>
            <a:endParaRPr lang="en-GB" dirty="0"/>
          </a:p>
          <a:p>
            <a:r>
              <a:rPr lang="en-GB" dirty="0"/>
              <a:t>If borderline, we play it </a:t>
            </a:r>
            <a:r>
              <a:rPr lang="en-GB" dirty="0" smtClean="0"/>
              <a:t>safe</a:t>
            </a:r>
          </a:p>
          <a:p>
            <a:endParaRPr lang="en-GB" dirty="0" smtClean="0"/>
          </a:p>
          <a:p>
            <a:r>
              <a:rPr lang="en-GB" dirty="0" smtClean="0"/>
              <a:t>It</a:t>
            </a:r>
            <a:r>
              <a:rPr lang="en-GB" baseline="0" dirty="0" smtClean="0"/>
              <a:t> follows first-order kinetics, essentially meaning that the clearance rate is proportional to the serum concentration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6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Works </a:t>
            </a:r>
            <a:r>
              <a:rPr lang="en-GB" dirty="0"/>
              <a:t>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82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We</a:t>
            </a:r>
            <a:r>
              <a:rPr lang="en-GB" baseline="0" dirty="0" smtClean="0">
                <a:solidFill>
                  <a:srgbClr val="FF0000"/>
                </a:solidFill>
              </a:rPr>
              <a:t> don’t change the dose, because we need the peak dose in order for the gentamicin to work properly</a:t>
            </a:r>
          </a:p>
          <a:p>
            <a:endParaRPr lang="en-GB" baseline="0" dirty="0" smtClean="0">
              <a:solidFill>
                <a:srgbClr val="FF0000"/>
              </a:solidFill>
            </a:endParaRPr>
          </a:p>
          <a:p>
            <a:r>
              <a:rPr lang="en-GB" baseline="0" dirty="0" smtClean="0">
                <a:solidFill>
                  <a:srgbClr val="FF0000"/>
                </a:solidFill>
              </a:rPr>
              <a:t>And interestingly, it is actually our trough dose which determines how likely we are to develop side effects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409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Aka multiple daily</a:t>
            </a:r>
            <a:r>
              <a:rPr lang="en-GB" baseline="0" dirty="0" smtClean="0"/>
              <a:t> dosing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may also use divided daily dosing for severe burns, pregnancy, liver failure, </a:t>
            </a:r>
            <a:r>
              <a:rPr lang="en-GB" baseline="0" dirty="0" err="1" smtClean="0"/>
              <a:t>etc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This trust actually uses trough doses to guide gentamicin dosing, but for the PSA, it is certainly important to be familiar with the nomograms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461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Drowsy, low GCS/confusion, sweaty/clammy, dizziness, vomiting, difficulty speaking, shakiness, seizures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750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trying to give 10-20g of glucose </a:t>
            </a:r>
            <a:r>
              <a:rPr lang="en-GB" dirty="0">
                <a:sym typeface="Wingdings" panose="05000000000000000000" pitchFamily="2" charset="2"/>
              </a:rPr>
              <a:t> each tube of </a:t>
            </a:r>
            <a:r>
              <a:rPr lang="en-GB" dirty="0" err="1">
                <a:sym typeface="Wingdings" panose="05000000000000000000" pitchFamily="2" charset="2"/>
              </a:rPr>
              <a:t>glucogel</a:t>
            </a:r>
            <a:r>
              <a:rPr lang="en-GB" dirty="0">
                <a:sym typeface="Wingdings" panose="05000000000000000000" pitchFamily="2" charset="2"/>
              </a:rPr>
              <a:t> contains 10g</a:t>
            </a:r>
            <a:endParaRPr lang="en-GB" dirty="0"/>
          </a:p>
          <a:p>
            <a:endParaRPr lang="en-GB" dirty="0"/>
          </a:p>
          <a:p>
            <a:r>
              <a:rPr lang="en-GB" dirty="0"/>
              <a:t>100% dextrose = 1000mg/ml</a:t>
            </a:r>
          </a:p>
          <a:p>
            <a:endParaRPr lang="en-GB" dirty="0"/>
          </a:p>
          <a:p>
            <a:r>
              <a:rPr lang="en-GB" dirty="0"/>
              <a:t>10% </a:t>
            </a:r>
            <a:r>
              <a:rPr lang="en-GB" dirty="0" err="1"/>
              <a:t>dex</a:t>
            </a:r>
            <a:r>
              <a:rPr lang="en-GB" dirty="0"/>
              <a:t> = 100mg/ml of glucose = 100g/l, so 200ml = 20g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We’re trying to give 10-20g of glucose </a:t>
            </a:r>
            <a:r>
              <a:rPr lang="en-GB" dirty="0">
                <a:sym typeface="Wingdings" panose="05000000000000000000" pitchFamily="2" charset="2"/>
              </a:rPr>
              <a:t> each tube of </a:t>
            </a:r>
            <a:r>
              <a:rPr lang="en-GB" dirty="0" err="1">
                <a:sym typeface="Wingdings" panose="05000000000000000000" pitchFamily="2" charset="2"/>
              </a:rPr>
              <a:t>glucogel</a:t>
            </a:r>
            <a:r>
              <a:rPr lang="en-GB" dirty="0">
                <a:sym typeface="Wingdings" panose="05000000000000000000" pitchFamily="2" charset="2"/>
              </a:rPr>
              <a:t> contains 10g</a:t>
            </a:r>
            <a:endParaRPr lang="en-GB" dirty="0"/>
          </a:p>
          <a:p>
            <a:endParaRPr lang="en-GB" dirty="0"/>
          </a:p>
          <a:p>
            <a:r>
              <a:rPr lang="en-GB" dirty="0"/>
              <a:t>100% dextrose = 1000mg/ml</a:t>
            </a:r>
          </a:p>
          <a:p>
            <a:endParaRPr lang="en-GB" dirty="0"/>
          </a:p>
          <a:p>
            <a:r>
              <a:rPr lang="en-GB" dirty="0"/>
              <a:t>10% </a:t>
            </a:r>
            <a:r>
              <a:rPr lang="en-GB" dirty="0" err="1"/>
              <a:t>dex</a:t>
            </a:r>
            <a:r>
              <a:rPr lang="en-GB" dirty="0"/>
              <a:t> = 100mg/ml of glucose = 100g/l, so 200ml = 20g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Works </a:t>
            </a:r>
            <a:r>
              <a:rPr lang="en-GB" dirty="0"/>
              <a:t>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Metformin works by reducing hepatic gluconeogenesis</a:t>
            </a:r>
            <a:r>
              <a:rPr lang="en-GB" baseline="0" dirty="0" smtClean="0"/>
              <a:t> and this usually takes up lactate in the process </a:t>
            </a:r>
            <a:r>
              <a:rPr lang="en-GB" baseline="0" dirty="0" smtClean="0">
                <a:sym typeface="Wingdings" panose="05000000000000000000" pitchFamily="2" charset="2"/>
              </a:rPr>
              <a:t> hence why inhibiting it can lead to lactic acidosis, especially in the context of renal impairment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/>
            </a:r>
            <a:br>
              <a:rPr lang="en-GB" baseline="0" dirty="0" smtClean="0">
                <a:sym typeface="Wingdings" panose="05000000000000000000" pitchFamily="2" charset="2"/>
              </a:rPr>
            </a:br>
            <a:r>
              <a:rPr lang="en-GB" baseline="0" dirty="0" smtClean="0">
                <a:sym typeface="Wingdings" panose="05000000000000000000" pitchFamily="2" charset="2"/>
              </a:rPr>
              <a:t>It also works by increasing cellular sensitivity to insulin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Glucagon promotes</a:t>
            </a:r>
            <a:r>
              <a:rPr lang="en-GB" baseline="0" dirty="0"/>
              <a:t> gluconeogenesis and </a:t>
            </a:r>
            <a:r>
              <a:rPr lang="en-GB" baseline="0" dirty="0" err="1" smtClean="0"/>
              <a:t>glucogenolysis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Sulphonylureas</a:t>
            </a:r>
            <a:r>
              <a:rPr lang="en-GB" baseline="0" dirty="0" smtClean="0"/>
              <a:t> are insulin </a:t>
            </a:r>
            <a:r>
              <a:rPr lang="en-GB" baseline="0" dirty="0" err="1" smtClean="0"/>
              <a:t>secretagogues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690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Oral prednisolone tapering:</a:t>
            </a:r>
          </a:p>
          <a:p>
            <a:pPr marL="171450" indent="-171450">
              <a:buFontTx/>
              <a:buChar char="-"/>
            </a:pPr>
            <a:r>
              <a:rPr lang="en-GB" dirty="0"/>
              <a:t>Taper over 3-6 weeks</a:t>
            </a:r>
          </a:p>
          <a:p>
            <a:pPr marL="171450" indent="-171450">
              <a:buFontTx/>
              <a:buChar char="-"/>
            </a:pPr>
            <a:r>
              <a:rPr lang="en-GB" dirty="0"/>
              <a:t>Reducing by 10mg every 3 days</a:t>
            </a:r>
          </a:p>
          <a:p>
            <a:pPr marL="171450" indent="-171450">
              <a:buFontTx/>
              <a:buChar char="-"/>
            </a:pPr>
            <a:r>
              <a:rPr lang="en-GB" dirty="0"/>
              <a:t>When you hit 10mg per day, reduce to 5mg for 5 days then stop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60mg: 50mg for 3 days, 40mg for 3 days, 30mg for 3 days, 20mg for 3 days, 10mg for 3 days, 5mg for 5 days then stop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Starting oral hypoglycaemics:</a:t>
            </a:r>
          </a:p>
          <a:p>
            <a:pPr marL="171450" indent="-171450">
              <a:buFontTx/>
              <a:buChar char="-"/>
            </a:pPr>
            <a:r>
              <a:rPr lang="en-GB" dirty="0"/>
              <a:t>if HbA1c &gt;48 mmol/mol (6.5%, 7.8mmol/L)  </a:t>
            </a:r>
            <a:r>
              <a:rPr lang="en-GB" dirty="0">
                <a:sym typeface="Wingdings" panose="05000000000000000000" pitchFamily="2" charset="2"/>
              </a:rPr>
              <a:t> 42-47 = pre-diabetes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trial diet &amp; exercise</a:t>
            </a:r>
          </a:p>
          <a:p>
            <a:pPr marL="171450" indent="-171450">
              <a:buFontTx/>
              <a:buChar char="-"/>
            </a:pPr>
            <a:r>
              <a:rPr lang="en-GB" dirty="0"/>
              <a:t>metformin 500mg OD at breakfast</a:t>
            </a:r>
          </a:p>
          <a:p>
            <a:pPr marL="171450" indent="-171450">
              <a:buFontTx/>
              <a:buChar char="-"/>
            </a:pPr>
            <a:r>
              <a:rPr lang="en-GB" dirty="0"/>
              <a:t>however, if creatinine &gt;150 or weight is low/normal, then use gliclazide 40mg OD at </a:t>
            </a:r>
            <a:r>
              <a:rPr lang="en-GB" dirty="0" smtClean="0"/>
              <a:t>breakfast (because metformin causes</a:t>
            </a:r>
            <a:r>
              <a:rPr lang="en-GB" baseline="0" dirty="0" smtClean="0"/>
              <a:t> appetite suppression)</a:t>
            </a:r>
            <a:endParaRPr lang="en-GB" dirty="0"/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Increase drug to max dose as tolerated if HbA1c remains static</a:t>
            </a:r>
          </a:p>
          <a:p>
            <a:pPr marL="171450" indent="-171450">
              <a:buFontTx/>
              <a:buChar char="-"/>
            </a:pPr>
            <a:r>
              <a:rPr lang="en-GB" dirty="0"/>
              <a:t>if on metformin, add a </a:t>
            </a:r>
            <a:r>
              <a:rPr lang="en-GB" dirty="0" err="1"/>
              <a:t>sulphonylurea</a:t>
            </a: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If on gliclazide, add a gliptin</a:t>
            </a:r>
          </a:p>
          <a:p>
            <a:pPr marL="171450" indent="-171450">
              <a:buFontTx/>
              <a:buChar char="-"/>
            </a:pPr>
            <a:endParaRPr lang="en-GB" dirty="0"/>
          </a:p>
          <a:p>
            <a:pPr marL="171450" indent="-171450">
              <a:buFontTx/>
              <a:buChar char="-"/>
            </a:pPr>
            <a:r>
              <a:rPr lang="en-GB" dirty="0"/>
              <a:t>after this, refer to diabetologist, who will likely start </a:t>
            </a:r>
            <a:r>
              <a:rPr lang="en-GB" dirty="0" smtClean="0"/>
              <a:t>insulin</a:t>
            </a:r>
          </a:p>
          <a:p>
            <a:pPr marL="171450" indent="-171450">
              <a:buFontTx/>
              <a:buChar char="-"/>
            </a:pPr>
            <a:endParaRPr lang="en-GB" dirty="0" smtClean="0"/>
          </a:p>
          <a:p>
            <a:pPr marL="0" indent="0">
              <a:buFontTx/>
              <a:buNone/>
            </a:pPr>
            <a:r>
              <a:rPr lang="en-GB" dirty="0" smtClean="0"/>
              <a:t>Metformin works</a:t>
            </a:r>
            <a:r>
              <a:rPr lang="en-GB" baseline="0" dirty="0" smtClean="0"/>
              <a:t> by inhibiting hepatic gluconeogenesis and increasing sensitivity of cells to insulin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7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1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eGFR</a:t>
            </a:r>
            <a:r>
              <a:rPr lang="en-GB" dirty="0" smtClean="0"/>
              <a:t> is less accurate than </a:t>
            </a:r>
            <a:r>
              <a:rPr lang="en-GB" dirty="0" err="1" smtClean="0"/>
              <a:t>CrCl</a:t>
            </a:r>
            <a:r>
              <a:rPr lang="en-GB" dirty="0" smtClean="0"/>
              <a:t> – but </a:t>
            </a:r>
            <a:r>
              <a:rPr lang="en-GB" dirty="0" err="1" smtClean="0"/>
              <a:t>CrCl</a:t>
            </a:r>
            <a:r>
              <a:rPr lang="en-GB" baseline="0" dirty="0" smtClean="0"/>
              <a:t> uses weight, which is not routinely available to the lab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the absence of BMI</a:t>
            </a:r>
            <a:r>
              <a:rPr lang="en-GB" baseline="0" dirty="0" smtClean="0"/>
              <a:t> calculations, o</a:t>
            </a:r>
            <a:r>
              <a:rPr lang="en-GB" dirty="0" smtClean="0"/>
              <a:t>besit</a:t>
            </a:r>
            <a:r>
              <a:rPr lang="en-GB" baseline="0" dirty="0" smtClean="0"/>
              <a:t>y can be defined as a patient being greater than 20% above their ideal body weight</a:t>
            </a:r>
          </a:p>
          <a:p>
            <a:endParaRPr lang="en-GB" baseline="0" dirty="0" smtClean="0"/>
          </a:p>
          <a:p>
            <a:r>
              <a:rPr lang="en-GB" baseline="0" dirty="0" smtClean="0"/>
              <a:t>Gentamicin is not absorbed into adipose tissue so we run the risk of overdosing obese patients otherwise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Corrected dosing weight is also known as adjusted body weight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82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Works by binding the 30S subunit of the bacterial ribosome, negatively impacting protein synthesis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08160-3776-C149-AC16-E46FF510ACC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453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95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0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4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82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13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74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42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79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52202-27EA-B743-A7AA-66231ECD8AAC}" type="datetimeFigureOut">
              <a:rPr lang="en-GB" smtClean="0"/>
              <a:t>12/12/2019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5C8D-EDD7-A048-9D9A-D644ADD850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32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x.roberts@nhs.net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Prescribing Teaching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68204"/>
            <a:ext cx="9144000" cy="1217141"/>
          </a:xfrm>
        </p:spPr>
        <p:txBody>
          <a:bodyPr/>
          <a:lstStyle/>
          <a:p>
            <a:r>
              <a:rPr lang="en-GB" dirty="0"/>
              <a:t>Max Roberts</a:t>
            </a:r>
          </a:p>
          <a:p>
            <a:r>
              <a:rPr lang="en-GB" sz="1800" dirty="0">
                <a:hlinkClick r:id="rId3"/>
              </a:rPr>
              <a:t>max.roberts@nhs.net</a:t>
            </a:r>
            <a:r>
              <a:rPr lang="en-GB" sz="1800" dirty="0"/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2670378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Prescribing </a:t>
            </a:r>
            <a:r>
              <a:rPr lang="en-GB" dirty="0" smtClean="0"/>
              <a:t>Session 6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8050" y="2886034"/>
            <a:ext cx="84916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Ideal body </a:t>
            </a:r>
            <a:r>
              <a:rPr lang="en-GB" sz="2800" dirty="0" smtClean="0"/>
              <a:t>weight (IBW) </a:t>
            </a:r>
            <a:r>
              <a:rPr lang="en-GB" sz="2800" dirty="0"/>
              <a:t>is based on patient </a:t>
            </a:r>
            <a:r>
              <a:rPr lang="en-GB" sz="2800" b="1" dirty="0"/>
              <a:t>height</a:t>
            </a:r>
            <a:r>
              <a:rPr lang="en-GB" sz="2800" dirty="0"/>
              <a:t>:</a:t>
            </a:r>
          </a:p>
          <a:p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Females = 45.5kg + (2.3 x every inch over 5ft)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r>
              <a:rPr lang="en-GB" sz="2800" dirty="0"/>
              <a:t>Males = 50kg + (2.3 x every inch over 5ft)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43493" y="1453783"/>
            <a:ext cx="118921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 gentamicin calculations, we use </a:t>
            </a:r>
            <a:r>
              <a:rPr lang="en-GB" sz="2800" b="1" dirty="0" smtClean="0"/>
              <a:t>ideal body weight </a:t>
            </a:r>
            <a:r>
              <a:rPr lang="en-GB" sz="2800" dirty="0" smtClean="0"/>
              <a:t>to determine if a patient is obese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92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E2DB18-BF87-43D8-B4F8-1BAFB777C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r="8958"/>
          <a:stretch/>
        </p:blipFill>
        <p:spPr>
          <a:xfrm>
            <a:off x="0" y="0"/>
            <a:ext cx="12218314" cy="489685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465" y="3505405"/>
            <a:ext cx="175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24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4" r="33389" b="25714"/>
          <a:stretch/>
        </p:blipFill>
        <p:spPr>
          <a:xfrm>
            <a:off x="461479" y="0"/>
            <a:ext cx="3825513" cy="6807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5010" y="440810"/>
            <a:ext cx="74418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Here is where it gets </a:t>
            </a:r>
            <a:r>
              <a:rPr lang="en-GB" sz="2000" dirty="0" smtClean="0"/>
              <a:t>annoying: we now need to work out if the patient is </a:t>
            </a:r>
            <a:r>
              <a:rPr lang="en-GB" sz="2000" b="1" dirty="0" smtClean="0"/>
              <a:t>obese</a:t>
            </a:r>
          </a:p>
          <a:p>
            <a:endParaRPr lang="en-GB" sz="2000" dirty="0"/>
          </a:p>
          <a:p>
            <a:pPr marL="514350" indent="-514350">
              <a:buAutoNum type="arabicParenR"/>
            </a:pPr>
            <a:r>
              <a:rPr lang="en-GB" sz="2000" dirty="0"/>
              <a:t>Multiply </a:t>
            </a:r>
            <a:r>
              <a:rPr lang="en-GB" sz="2000" dirty="0" smtClean="0"/>
              <a:t>the </a:t>
            </a:r>
            <a:r>
              <a:rPr lang="en-GB" sz="2000" b="1" dirty="0"/>
              <a:t>ideal body weight </a:t>
            </a:r>
            <a:r>
              <a:rPr lang="en-GB" sz="2000" dirty="0"/>
              <a:t>(IBW) by 1.2</a:t>
            </a:r>
          </a:p>
          <a:p>
            <a:pPr marL="514350" indent="-514350">
              <a:buAutoNum type="arabicParenR"/>
            </a:pPr>
            <a:endParaRPr lang="en-GB" sz="2000" dirty="0"/>
          </a:p>
          <a:p>
            <a:r>
              <a:rPr lang="en-GB" sz="2000" dirty="0"/>
              <a:t>        e.g. </a:t>
            </a:r>
            <a:r>
              <a:rPr lang="en-GB" sz="2000" dirty="0" smtClean="0"/>
              <a:t>73.1kg </a:t>
            </a:r>
            <a:r>
              <a:rPr lang="en-GB" sz="2000" dirty="0"/>
              <a:t>x 1.2 = </a:t>
            </a:r>
            <a:r>
              <a:rPr lang="en-GB" sz="2000" dirty="0" smtClean="0"/>
              <a:t>87.7kg</a:t>
            </a:r>
            <a:endParaRPr lang="en-GB" sz="2000" dirty="0"/>
          </a:p>
          <a:p>
            <a:endParaRPr lang="en-GB" sz="2000" dirty="0"/>
          </a:p>
          <a:p>
            <a:pPr marL="514350" indent="-514350">
              <a:buAutoNum type="arabicParenR" startAt="2"/>
            </a:pPr>
            <a:r>
              <a:rPr lang="en-GB" sz="2000" dirty="0"/>
              <a:t>If </a:t>
            </a:r>
            <a:r>
              <a:rPr lang="en-GB" sz="2000" dirty="0" smtClean="0"/>
              <a:t>the </a:t>
            </a:r>
            <a:r>
              <a:rPr lang="en-GB" sz="2000" b="1" i="1" dirty="0"/>
              <a:t>actual</a:t>
            </a:r>
            <a:r>
              <a:rPr lang="en-GB" sz="2000" b="1" dirty="0"/>
              <a:t> body weight </a:t>
            </a:r>
            <a:r>
              <a:rPr lang="en-GB" sz="2000" dirty="0"/>
              <a:t>(ABW) is less </a:t>
            </a:r>
            <a:r>
              <a:rPr lang="en-GB" sz="2000" dirty="0" smtClean="0"/>
              <a:t>than/equal to this number (say, 80kg), the patient is </a:t>
            </a:r>
            <a:r>
              <a:rPr lang="en-GB" sz="2000" i="1" dirty="0" smtClean="0"/>
              <a:t>not</a:t>
            </a:r>
            <a:r>
              <a:rPr lang="en-GB" sz="2000" dirty="0" smtClean="0"/>
              <a:t> obese, so we </a:t>
            </a:r>
            <a:r>
              <a:rPr lang="en-GB" sz="2000" dirty="0"/>
              <a:t>use their </a:t>
            </a:r>
            <a:r>
              <a:rPr lang="en-GB" sz="2000" b="1" dirty="0" smtClean="0"/>
              <a:t>ABW</a:t>
            </a:r>
            <a:r>
              <a:rPr lang="en-GB" sz="2000" dirty="0" smtClean="0"/>
              <a:t> </a:t>
            </a:r>
            <a:r>
              <a:rPr lang="en-GB" sz="2000" dirty="0"/>
              <a:t>to determine the dose</a:t>
            </a:r>
          </a:p>
          <a:p>
            <a:pPr marL="514350" indent="-514350">
              <a:buAutoNum type="arabicParenR" startAt="2"/>
            </a:pPr>
            <a:endParaRPr lang="en-GB" sz="2000" dirty="0"/>
          </a:p>
          <a:p>
            <a:r>
              <a:rPr lang="en-GB" sz="2000" dirty="0"/>
              <a:t>        e.g. 80kg at 7 mg/kg = 560mg</a:t>
            </a:r>
          </a:p>
          <a:p>
            <a:endParaRPr lang="en-GB" sz="2000" dirty="0"/>
          </a:p>
          <a:p>
            <a:pPr marL="457200" indent="-457200">
              <a:buAutoNum type="arabicParenR" startAt="3"/>
            </a:pPr>
            <a:r>
              <a:rPr lang="en-GB" sz="2000" dirty="0" smtClean="0"/>
              <a:t>If the </a:t>
            </a:r>
            <a:r>
              <a:rPr lang="en-GB" sz="2000" i="1" dirty="0"/>
              <a:t>actual</a:t>
            </a:r>
            <a:r>
              <a:rPr lang="en-GB" sz="2000" dirty="0"/>
              <a:t> body weight is greater than </a:t>
            </a:r>
            <a:r>
              <a:rPr lang="en-GB" sz="2000" dirty="0" smtClean="0"/>
              <a:t>this number (say, 100kg), then the patient is obese, and we use </a:t>
            </a:r>
            <a:r>
              <a:rPr lang="en-GB" sz="2000" b="1" dirty="0"/>
              <a:t>Corrected Dosing Weight </a:t>
            </a:r>
            <a:r>
              <a:rPr lang="en-GB" sz="2000" dirty="0"/>
              <a:t>(CDW):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1094" y="5297695"/>
            <a:ext cx="4846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CDW = IBW + 0.4 (ABW-IBW)</a:t>
            </a:r>
          </a:p>
          <a:p>
            <a:r>
              <a:rPr lang="en-GB" sz="2000" dirty="0"/>
              <a:t>            </a:t>
            </a:r>
            <a:r>
              <a:rPr lang="en-GB" sz="2000" dirty="0" smtClean="0"/>
              <a:t>73.1kg </a:t>
            </a:r>
            <a:r>
              <a:rPr lang="en-GB" sz="2000" dirty="0"/>
              <a:t>+ 0.4 (100kg – </a:t>
            </a:r>
            <a:r>
              <a:rPr lang="en-GB" sz="2000" dirty="0" smtClean="0"/>
              <a:t>73.1kg</a:t>
            </a:r>
            <a:r>
              <a:rPr lang="en-GB" sz="2000" dirty="0"/>
              <a:t>) = </a:t>
            </a:r>
            <a:r>
              <a:rPr lang="en-GB" sz="2000" dirty="0" smtClean="0"/>
              <a:t>83.9kg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smtClean="0"/>
              <a:t>83.9kg </a:t>
            </a:r>
            <a:r>
              <a:rPr lang="en-GB" sz="2000" dirty="0"/>
              <a:t>at 7 mg/kg = </a:t>
            </a:r>
            <a:r>
              <a:rPr lang="en-GB" sz="2000" dirty="0" smtClean="0"/>
              <a:t>587mg</a:t>
            </a:r>
            <a:endParaRPr lang="en-GB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380881" y="10356"/>
            <a:ext cx="7548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Let’s say we have a female patient who is 183cm tall – what’s the IBW?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422400" y="5457371"/>
            <a:ext cx="827314" cy="362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120571" y="5457568"/>
            <a:ext cx="1030514" cy="36285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379720" y="6593887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12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E2DB18-BF87-43D8-B4F8-1BAFB777C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r="8958"/>
          <a:stretch/>
        </p:blipFill>
        <p:spPr>
          <a:xfrm>
            <a:off x="0" y="0"/>
            <a:ext cx="12218314" cy="4896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0154" y="3507288"/>
            <a:ext cx="2719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corrected dosing weight calculator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56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7588" cy="69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69812" y="475369"/>
            <a:ext cx="2751551" cy="476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https://www.mdcalc.com/ideal-body-weight-adjusted-body-weight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23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1951" y="629393"/>
            <a:ext cx="10515600" cy="560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So, confusingly and annoyingly, we don’t actually use </a:t>
            </a:r>
            <a:r>
              <a:rPr lang="en-GB" i="1" dirty="0" smtClean="0"/>
              <a:t>ideal</a:t>
            </a:r>
            <a:r>
              <a:rPr lang="en-GB" dirty="0" smtClean="0"/>
              <a:t> body weight to calculate the dose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</a:t>
            </a:r>
            <a:r>
              <a:rPr lang="en-GB" dirty="0"/>
              <a:t>use ideal body weight to work out if they are obese or not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We then either use actual body weight if the patient is not obese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Or corrected dosing weight if they are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3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310" y="1994885"/>
            <a:ext cx="919051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tend to round to the </a:t>
            </a:r>
            <a:r>
              <a:rPr lang="en-GB" sz="3600" b="1" dirty="0"/>
              <a:t>nearest 40mg</a:t>
            </a:r>
          </a:p>
          <a:p>
            <a:endParaRPr lang="en-GB" sz="3600" dirty="0"/>
          </a:p>
          <a:p>
            <a:r>
              <a:rPr lang="en-GB" sz="3600" dirty="0"/>
              <a:t>So </a:t>
            </a:r>
            <a:r>
              <a:rPr lang="en-GB" sz="3600" dirty="0" smtClean="0"/>
              <a:t>587kg </a:t>
            </a:r>
            <a:r>
              <a:rPr lang="en-GB" sz="3600" dirty="0"/>
              <a:t>would be rounded up to 600mg</a:t>
            </a:r>
          </a:p>
          <a:p>
            <a:endParaRPr lang="en-GB" sz="3600" dirty="0"/>
          </a:p>
          <a:p>
            <a:r>
              <a:rPr lang="en-GB" sz="3600" dirty="0"/>
              <a:t>This trust has a maximum dose of 480mg; others have a max dose of 600mg</a:t>
            </a:r>
          </a:p>
          <a:p>
            <a:pPr marL="514350" indent="-514350">
              <a:buAutoNum type="arabicParenR"/>
            </a:pPr>
            <a:endParaRPr lang="en-GB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953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42" y="2184890"/>
            <a:ext cx="11892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Do we prescribe 5 mg/kg or 7 mg/kg?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 smtClean="0"/>
              <a:t>Is the patient obese?</a:t>
            </a:r>
            <a:endParaRPr lang="en-GB" sz="2800" dirty="0"/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b="1" dirty="0"/>
              <a:t>Creatinine clearance </a:t>
            </a:r>
            <a:r>
              <a:rPr lang="en-GB" sz="2800" dirty="0"/>
              <a:t>(</a:t>
            </a:r>
            <a:r>
              <a:rPr lang="en-GB" sz="2800" i="1" dirty="0"/>
              <a:t>not</a:t>
            </a:r>
            <a:r>
              <a:rPr lang="en-GB" sz="2800" dirty="0"/>
              <a:t> </a:t>
            </a:r>
            <a:r>
              <a:rPr lang="en-GB" sz="2800" dirty="0" err="1"/>
              <a:t>eGFR</a:t>
            </a:r>
            <a:r>
              <a:rPr lang="en-GB" sz="2800" dirty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62699" y="2641156"/>
            <a:ext cx="231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Hospital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2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6FF97-6455-4279-8830-86F8BC1E19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3" t="8180" r="12572" b="52765"/>
          <a:stretch/>
        </p:blipFill>
        <p:spPr>
          <a:xfrm>
            <a:off x="229850" y="-14631"/>
            <a:ext cx="11732297" cy="3331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6EFCB42-CC99-4F2C-9754-5A5015BE3AB0}"/>
              </a:ext>
            </a:extLst>
          </p:cNvPr>
          <p:cNvSpPr txBox="1"/>
          <p:nvPr/>
        </p:nvSpPr>
        <p:spPr>
          <a:xfrm>
            <a:off x="6095998" y="2657679"/>
            <a:ext cx="35032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/>
              <a:t>S</a:t>
            </a:r>
            <a:r>
              <a:rPr lang="en-GB" sz="2800" baseline="-25000" dirty="0" err="1"/>
              <a:t>Cr</a:t>
            </a:r>
            <a:r>
              <a:rPr lang="en-GB" sz="2800" baseline="-25000" dirty="0"/>
              <a:t> </a:t>
            </a:r>
            <a:r>
              <a:rPr lang="en-GB" sz="2800" dirty="0"/>
              <a:t>=</a:t>
            </a:r>
            <a:r>
              <a:rPr lang="en-GB" sz="2800" baseline="-25000" dirty="0"/>
              <a:t>  </a:t>
            </a:r>
            <a:r>
              <a:rPr lang="en-GB" sz="2800" dirty="0"/>
              <a:t>serum creatinine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0914" y="3770417"/>
            <a:ext cx="117710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We use </a:t>
            </a:r>
            <a:r>
              <a:rPr lang="en-GB" sz="3600" i="1" dirty="0" smtClean="0"/>
              <a:t>actual </a:t>
            </a:r>
            <a:r>
              <a:rPr lang="en-GB" sz="3600" dirty="0" smtClean="0"/>
              <a:t>body weight (ABW)…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		</a:t>
            </a:r>
            <a:r>
              <a:rPr lang="en-GB" sz="3600" dirty="0" smtClean="0"/>
              <a:t>…</a:t>
            </a:r>
            <a:r>
              <a:rPr lang="en-GB" sz="3600" dirty="0"/>
              <a:t>unless </a:t>
            </a:r>
            <a:r>
              <a:rPr lang="en-GB" sz="3600" dirty="0" smtClean="0"/>
              <a:t>the patient is obese (ABW </a:t>
            </a:r>
            <a:r>
              <a:rPr lang="en-GB" sz="3600" dirty="0"/>
              <a:t>&gt; IBW </a:t>
            </a:r>
            <a:r>
              <a:rPr lang="en-GB" sz="3600" dirty="0" smtClean="0"/>
              <a:t>x 1.2)…</a:t>
            </a:r>
            <a:endParaRPr lang="en-GB" sz="3600" dirty="0"/>
          </a:p>
          <a:p>
            <a:endParaRPr lang="en-GB" sz="3600" dirty="0"/>
          </a:p>
          <a:p>
            <a:r>
              <a:rPr lang="en-GB" sz="3600" dirty="0"/>
              <a:t>					</a:t>
            </a:r>
            <a:r>
              <a:rPr lang="en-GB" sz="3600" dirty="0" smtClean="0"/>
              <a:t>   …</a:t>
            </a:r>
            <a:r>
              <a:rPr lang="en-GB" sz="3600" dirty="0"/>
              <a:t>in which case, use </a:t>
            </a:r>
            <a:r>
              <a:rPr lang="en-GB" sz="3600" b="1" dirty="0" smtClean="0"/>
              <a:t>IBW</a:t>
            </a:r>
            <a:r>
              <a:rPr lang="en-GB" sz="3600" dirty="0" smtClean="0"/>
              <a:t> (not CDW)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3724893" y="734774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https://www.aerzteblatt.de/int/archive/article/174774/Renal-insufficiency-and-medication-in-nursing-home-residents-a-cross-sectional-study-(IMREN)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24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43" y="0"/>
            <a:ext cx="1266092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25048" y="6698121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https://giphy.com/gifs/filmeditor-home-alone-christmas-movies-3ohA2ZD9EkeK2AyfdK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6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1945" y="2339736"/>
            <a:ext cx="10515600" cy="3753066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 smtClean="0"/>
              <a:t>Sign-offs!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 smtClean="0"/>
              <a:t>Gentamicin</a:t>
            </a:r>
            <a:endParaRPr lang="en-GB" sz="4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4800" dirty="0"/>
              <a:t>Hypoglycaemia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4800" dirty="0"/>
          </a:p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71945" y="511363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581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E2DB18-BF87-43D8-B4F8-1BAFB777CB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2" r="8958"/>
          <a:stretch/>
        </p:blipFill>
        <p:spPr>
          <a:xfrm>
            <a:off x="-26314" y="0"/>
            <a:ext cx="12218314" cy="489685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119" y="3492191"/>
            <a:ext cx="2209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32BDCB-591F-456E-8ED3-AE4052C40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0"/>
          <a:stretch/>
        </p:blipFill>
        <p:spPr>
          <a:xfrm>
            <a:off x="347276" y="0"/>
            <a:ext cx="7227840" cy="68612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5DB26F-0538-4C7F-8F17-CFB6A28C396C}"/>
              </a:ext>
            </a:extLst>
          </p:cNvPr>
          <p:cNvSpPr/>
          <p:nvPr/>
        </p:nvSpPr>
        <p:spPr>
          <a:xfrm>
            <a:off x="4727424" y="447247"/>
            <a:ext cx="2426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https://www.mdcalc.com/creatinine-clearance-cockcroft-gault-equation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"/>
          <a:stretch/>
        </p:blipFill>
        <p:spPr bwMode="auto">
          <a:xfrm>
            <a:off x="7792831" y="0"/>
            <a:ext cx="4243469" cy="68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074076" y="6072048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39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69" y="1206766"/>
            <a:ext cx="120366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</a:t>
            </a:r>
            <a:r>
              <a:rPr lang="en-GB" sz="3200" dirty="0" err="1"/>
              <a:t>CrCl</a:t>
            </a:r>
            <a:r>
              <a:rPr lang="en-GB" sz="3200" dirty="0"/>
              <a:t> &lt;20 ml/min:</a:t>
            </a:r>
          </a:p>
          <a:p>
            <a:r>
              <a:rPr lang="en-GB" sz="3200" dirty="0"/>
              <a:t>		- use a divided dosing regime (more on that in a sec</a:t>
            </a:r>
            <a:r>
              <a:rPr lang="en-GB" sz="3200" dirty="0" smtClean="0"/>
              <a:t>)</a:t>
            </a:r>
          </a:p>
          <a:p>
            <a:pPr lvl="0"/>
            <a:r>
              <a:rPr lang="en-GB" sz="3200" dirty="0" smtClean="0">
                <a:solidFill>
                  <a:prstClr val="black"/>
                </a:solidFill>
              </a:rPr>
              <a:t>		- </a:t>
            </a:r>
            <a:r>
              <a:rPr lang="en-GB" sz="3200" dirty="0">
                <a:solidFill>
                  <a:prstClr val="black"/>
                </a:solidFill>
              </a:rPr>
              <a:t>use a different antibiotic!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If </a:t>
            </a:r>
            <a:r>
              <a:rPr lang="en-GB" sz="3200" dirty="0" err="1"/>
              <a:t>CrCl</a:t>
            </a:r>
            <a:r>
              <a:rPr lang="en-GB" sz="3200" dirty="0"/>
              <a:t> &gt;60 ml/min, go ahead and use at your trust-approved dose 									(</a:t>
            </a:r>
            <a:r>
              <a:rPr lang="en-GB" sz="3200" dirty="0" err="1"/>
              <a:t>e.g</a:t>
            </a:r>
            <a:r>
              <a:rPr lang="en-GB" sz="3200" dirty="0"/>
              <a:t> 5 mg/kg, </a:t>
            </a:r>
            <a:r>
              <a:rPr lang="en-GB" sz="3200" dirty="0" smtClean="0"/>
              <a:t>once daily)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 smtClean="0"/>
              <a:t>With </a:t>
            </a:r>
            <a:r>
              <a:rPr lang="en-GB" sz="3200" dirty="0" err="1" smtClean="0"/>
              <a:t>CrCl</a:t>
            </a:r>
            <a:r>
              <a:rPr lang="en-GB" sz="3200" dirty="0" smtClean="0"/>
              <a:t> </a:t>
            </a:r>
            <a:r>
              <a:rPr lang="en-GB" sz="3200" dirty="0"/>
              <a:t>between 20-60 ml/min, different trusts will either:</a:t>
            </a:r>
          </a:p>
          <a:p>
            <a:r>
              <a:rPr lang="en-GB" sz="3200" dirty="0"/>
              <a:t>	- reduce the dose slightly (5 mg/kg </a:t>
            </a:r>
            <a:r>
              <a:rPr lang="en-GB" sz="3200" dirty="0">
                <a:sym typeface="Wingdings" panose="05000000000000000000" pitchFamily="2" charset="2"/>
              </a:rPr>
              <a:t> 3 mg/kg)</a:t>
            </a:r>
          </a:p>
          <a:p>
            <a:r>
              <a:rPr lang="en-GB" sz="3200" dirty="0">
                <a:sym typeface="Wingdings" panose="05000000000000000000" pitchFamily="2" charset="2"/>
              </a:rPr>
              <a:t>	- or lengthen the </a:t>
            </a:r>
            <a:r>
              <a:rPr lang="en-GB" sz="3200" dirty="0" smtClean="0">
                <a:sym typeface="Wingdings" panose="05000000000000000000" pitchFamily="2" charset="2"/>
              </a:rPr>
              <a:t>dosing interval </a:t>
            </a:r>
            <a:r>
              <a:rPr lang="en-GB" sz="3200" dirty="0">
                <a:sym typeface="Wingdings" panose="05000000000000000000" pitchFamily="2" charset="2"/>
              </a:rPr>
              <a:t>(5 mg/kg, every 36hrs)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75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75184"/>
            <a:ext cx="11892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Name: Mark Jones</a:t>
            </a:r>
          </a:p>
          <a:p>
            <a:r>
              <a:rPr lang="en-GB" sz="2800" dirty="0"/>
              <a:t>DOB: 1/8/1949</a:t>
            </a:r>
          </a:p>
          <a:p>
            <a:r>
              <a:rPr lang="en-GB" sz="2800" dirty="0"/>
              <a:t>MRN: 1234567</a:t>
            </a:r>
          </a:p>
          <a:p>
            <a:endParaRPr lang="en-GB" sz="2800" dirty="0"/>
          </a:p>
          <a:p>
            <a:r>
              <a:rPr lang="en-GB" sz="2800" dirty="0"/>
              <a:t>Height: 185cm, weight: 80kg, creatinine: 110</a:t>
            </a:r>
            <a:r>
              <a:rPr lang="el-GR" sz="2800" dirty="0"/>
              <a:t>μ</a:t>
            </a:r>
            <a:r>
              <a:rPr lang="en-GB" sz="2800" dirty="0" err="1"/>
              <a:t>mol</a:t>
            </a:r>
            <a:r>
              <a:rPr lang="en-GB" sz="2800" dirty="0"/>
              <a:t>/L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33" y="3521953"/>
            <a:ext cx="1860957" cy="3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3813" y="3930732"/>
            <a:ext cx="32300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Ideal body weight = 79.9kg</a:t>
            </a:r>
          </a:p>
          <a:p>
            <a:endParaRPr lang="en-GB" dirty="0"/>
          </a:p>
          <a:p>
            <a:r>
              <a:rPr lang="en-GB" dirty="0"/>
              <a:t>Actual body weight = 80kg</a:t>
            </a:r>
          </a:p>
          <a:p>
            <a:endParaRPr lang="en-GB" dirty="0"/>
          </a:p>
          <a:p>
            <a:r>
              <a:rPr lang="en-GB" dirty="0" smtClean="0"/>
              <a:t>Not obese: ABW </a:t>
            </a:r>
            <a:r>
              <a:rPr lang="en-GB" dirty="0"/>
              <a:t>&lt; IBW x </a:t>
            </a:r>
            <a:r>
              <a:rPr lang="en-GB" dirty="0" smtClean="0"/>
              <a:t>1.2 (i.e. &lt;95.9kg)</a:t>
            </a:r>
            <a:endParaRPr lang="en-GB" dirty="0"/>
          </a:p>
          <a:p>
            <a:endParaRPr lang="en-GB" dirty="0"/>
          </a:p>
          <a:p>
            <a:r>
              <a:rPr lang="en-GB" dirty="0"/>
              <a:t>So we can use </a:t>
            </a:r>
            <a:r>
              <a:rPr lang="en-GB" dirty="0" smtClean="0"/>
              <a:t>the patient’s </a:t>
            </a:r>
            <a:r>
              <a:rPr lang="en-GB" i="1" dirty="0" smtClean="0"/>
              <a:t>actual</a:t>
            </a:r>
            <a:r>
              <a:rPr lang="en-GB" dirty="0" smtClean="0"/>
              <a:t> body weight </a:t>
            </a:r>
            <a:r>
              <a:rPr lang="en-GB" dirty="0"/>
              <a:t>in our calculations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297" y="3568892"/>
            <a:ext cx="2954143" cy="328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368904" y="3805674"/>
            <a:ext cx="35786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CrCl</a:t>
            </a:r>
            <a:r>
              <a:rPr lang="en-GB" dirty="0"/>
              <a:t> = 63 </a:t>
            </a:r>
            <a:r>
              <a:rPr lang="en-GB" dirty="0" smtClean="0"/>
              <a:t>ml/min (&gt;60 ml/min)</a:t>
            </a:r>
            <a:endParaRPr lang="en-GB" dirty="0"/>
          </a:p>
          <a:p>
            <a:endParaRPr lang="en-GB" dirty="0"/>
          </a:p>
          <a:p>
            <a:r>
              <a:rPr lang="en-GB" dirty="0"/>
              <a:t>Dose in this trust is 5 mg/kg</a:t>
            </a:r>
          </a:p>
          <a:p>
            <a:endParaRPr lang="en-GB" dirty="0"/>
          </a:p>
          <a:p>
            <a:r>
              <a:rPr lang="en-GB" dirty="0"/>
              <a:t>So first dose = 5 x 80</a:t>
            </a:r>
          </a:p>
          <a:p>
            <a:endParaRPr lang="en-GB" dirty="0"/>
          </a:p>
          <a:p>
            <a:r>
              <a:rPr lang="en-GB" dirty="0"/>
              <a:t>= </a:t>
            </a:r>
            <a:r>
              <a:rPr lang="en-GB" b="1" dirty="0" smtClean="0"/>
              <a:t>400mg</a:t>
            </a:r>
            <a:r>
              <a:rPr lang="en-GB" dirty="0" smtClean="0"/>
              <a:t> every 24hrs</a:t>
            </a:r>
            <a:endParaRPr lang="en-GB" b="1" dirty="0"/>
          </a:p>
          <a:p>
            <a:endParaRPr lang="en-GB" b="1" dirty="0"/>
          </a:p>
          <a:p>
            <a:r>
              <a:rPr lang="en-GB" dirty="0"/>
              <a:t>which doesn’t exceed our max </a:t>
            </a:r>
            <a:r>
              <a:rPr lang="en-GB" dirty="0" smtClean="0"/>
              <a:t>dose 		               (480mg)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32226" y="6371108"/>
            <a:ext cx="827314" cy="18142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207629" y="1275184"/>
            <a:ext cx="72876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Dose for once-daily regimes </a:t>
            </a:r>
            <a:r>
              <a:rPr lang="en-GB" sz="2400" dirty="0">
                <a:solidFill>
                  <a:prstClr val="black"/>
                </a:solidFill>
              </a:rPr>
              <a:t>in this trust is 5 </a:t>
            </a:r>
            <a:r>
              <a:rPr lang="en-GB" sz="2400" dirty="0" smtClean="0">
                <a:solidFill>
                  <a:prstClr val="black"/>
                </a:solidFill>
              </a:rPr>
              <a:t>mg/kg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If </a:t>
            </a:r>
            <a:r>
              <a:rPr lang="en-GB" sz="2400" dirty="0" err="1" smtClean="0">
                <a:solidFill>
                  <a:prstClr val="black"/>
                </a:solidFill>
              </a:rPr>
              <a:t>CrCl</a:t>
            </a:r>
            <a:r>
              <a:rPr lang="en-GB" sz="2400" dirty="0" smtClean="0">
                <a:solidFill>
                  <a:prstClr val="black"/>
                </a:solidFill>
              </a:rPr>
              <a:t> between 20-60 ml/min, use 3 mg/kg instead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If </a:t>
            </a:r>
            <a:r>
              <a:rPr lang="en-GB" sz="2400" dirty="0" err="1" smtClean="0">
                <a:solidFill>
                  <a:prstClr val="black"/>
                </a:solidFill>
              </a:rPr>
              <a:t>CrCl</a:t>
            </a:r>
            <a:r>
              <a:rPr lang="en-GB" sz="2400" dirty="0" smtClean="0">
                <a:solidFill>
                  <a:prstClr val="black"/>
                </a:solidFill>
              </a:rPr>
              <a:t> &lt;20, avoid using gentamicin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Max dose is 480mg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34025" y="6716110"/>
            <a:ext cx="7713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" dirty="0"/>
              <a:t>http://www.microguide.eu/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E5DB26F-0538-4C7F-8F17-CFB6A28C396C}"/>
              </a:ext>
            </a:extLst>
          </p:cNvPr>
          <p:cNvSpPr/>
          <p:nvPr/>
        </p:nvSpPr>
        <p:spPr>
          <a:xfrm>
            <a:off x="6368573" y="3776844"/>
            <a:ext cx="2426799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https://www.mdcalc.com/creatinine-clearance-cockcroft-gault-equation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43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E8A4DD-AF7A-4C7D-B74A-B228095D5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471" y="2651125"/>
            <a:ext cx="8567057" cy="1325563"/>
          </a:xfrm>
        </p:spPr>
        <p:txBody>
          <a:bodyPr/>
          <a:lstStyle/>
          <a:p>
            <a:r>
              <a:rPr lang="en-GB" dirty="0"/>
              <a:t>So what do you tell your FY1 buddy?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875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D317E7-CF39-44C2-8554-430CCD3CB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78" y="2766218"/>
            <a:ext cx="7930243" cy="1325563"/>
          </a:xfrm>
        </p:spPr>
        <p:txBody>
          <a:bodyPr>
            <a:normAutofit/>
          </a:bodyPr>
          <a:lstStyle/>
          <a:p>
            <a:r>
              <a:rPr lang="en-GB" sz="8000" dirty="0"/>
              <a:t>‘once-daily’ dosing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4A6396BA-FD92-491F-84A4-7DF3F4851EF8}"/>
              </a:ext>
            </a:extLst>
          </p:cNvPr>
          <p:cNvCxnSpPr/>
          <p:nvPr/>
        </p:nvCxnSpPr>
        <p:spPr>
          <a:xfrm flipV="1">
            <a:off x="3526972" y="3977481"/>
            <a:ext cx="832757" cy="2080419"/>
          </a:xfrm>
          <a:prstGeom prst="straightConnector1">
            <a:avLst/>
          </a:prstGeom>
          <a:ln w="5715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8269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483439-D298-4969-ABC0-443A0885D6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708933" y="0"/>
            <a:ext cx="1026285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4643FD-324D-40CB-88E9-1251E1B09BFF}"/>
              </a:ext>
            </a:extLst>
          </p:cNvPr>
          <p:cNvSpPr/>
          <p:nvPr/>
        </p:nvSpPr>
        <p:spPr>
          <a:xfrm>
            <a:off x="0" y="6681792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00" dirty="0"/>
              <a:t>https://www.researchgate.net/figure/ODA-nomogram-for-gentamicin-and-tobramycin-at-7-mg-kg_fig1_15405073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B1B313-6808-45C9-98F4-27C2C46E92E3}"/>
              </a:ext>
            </a:extLst>
          </p:cNvPr>
          <p:cNvSpPr txBox="1"/>
          <p:nvPr/>
        </p:nvSpPr>
        <p:spPr>
          <a:xfrm>
            <a:off x="5904658" y="408214"/>
            <a:ext cx="5933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2800" dirty="0"/>
              <a:t>Hartford nomogram: 7 mg/kg</a:t>
            </a:r>
          </a:p>
          <a:p>
            <a:pPr marL="285750" indent="-285750">
              <a:buFontTx/>
              <a:buChar char="-"/>
            </a:pPr>
            <a:endParaRPr lang="en-GB" sz="2800" dirty="0"/>
          </a:p>
          <a:p>
            <a:pPr marL="285750" indent="-285750">
              <a:buFontTx/>
              <a:buChar char="-"/>
            </a:pPr>
            <a:r>
              <a:rPr lang="en-GB" sz="2800" dirty="0"/>
              <a:t>Urban and Craig nomogram: 5 mg/kg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5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433" y="1145505"/>
            <a:ext cx="114656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 we prescribed 400mg</a:t>
            </a:r>
            <a:r>
              <a:rPr lang="en-GB" sz="2400" b="1" dirty="0"/>
              <a:t> </a:t>
            </a:r>
            <a:r>
              <a:rPr lang="en-GB" sz="2400" dirty="0"/>
              <a:t>on a 5 mg/kg regime, and it’s given at 6.30pm.</a:t>
            </a:r>
          </a:p>
          <a:p>
            <a:endParaRPr lang="en-GB" sz="2400" b="1" dirty="0"/>
          </a:p>
          <a:p>
            <a:r>
              <a:rPr lang="en-GB" sz="2400" dirty="0"/>
              <a:t>You ask the </a:t>
            </a:r>
            <a:r>
              <a:rPr lang="en-GB" sz="2400" dirty="0" smtClean="0"/>
              <a:t>night FY1 </a:t>
            </a:r>
            <a:r>
              <a:rPr lang="en-GB" sz="2400" dirty="0"/>
              <a:t>to take a gent level at any point between </a:t>
            </a:r>
            <a:r>
              <a:rPr lang="en-GB" sz="2400" dirty="0" smtClean="0"/>
              <a:t>12.30am-8.30am (6-14hrs 										            post-dose)</a:t>
            </a:r>
            <a:endParaRPr lang="en-GB" sz="2400" dirty="0"/>
          </a:p>
          <a:p>
            <a:endParaRPr lang="en-GB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579006E-2347-4397-A28B-15E5A8EE3CE3}"/>
              </a:ext>
            </a:extLst>
          </p:cNvPr>
          <p:cNvSpPr txBox="1"/>
          <p:nvPr/>
        </p:nvSpPr>
        <p:spPr>
          <a:xfrm>
            <a:off x="6588826" y="2916118"/>
            <a:ext cx="55240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What should </a:t>
            </a:r>
            <a:r>
              <a:rPr lang="en-GB" sz="2800" dirty="0" smtClean="0"/>
              <a:t>the FY1 </a:t>
            </a:r>
            <a:r>
              <a:rPr lang="en-GB" sz="2800" dirty="0"/>
              <a:t>do if a gent level taken at 4.30am comes back at:</a:t>
            </a:r>
          </a:p>
          <a:p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3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4</a:t>
            </a:r>
          </a:p>
          <a:p>
            <a:pPr marL="342900" indent="-342900">
              <a:buAutoNum type="alphaLcParenR"/>
            </a:pPr>
            <a:endParaRPr lang="en-GB" sz="2800" dirty="0"/>
          </a:p>
          <a:p>
            <a:pPr marL="342900" indent="-342900">
              <a:buAutoNum type="alphaLcParenR"/>
            </a:pPr>
            <a:r>
              <a:rPr lang="en-GB" sz="2800" dirty="0"/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DB7490-1AF3-4496-AFD5-ABA8CB823D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51"/>
          <a:stretch/>
        </p:blipFill>
        <p:spPr>
          <a:xfrm>
            <a:off x="222657" y="2961387"/>
            <a:ext cx="6128662" cy="372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03898" y="4255607"/>
            <a:ext cx="48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prescribe another 400mg dose for 6.30pm that day</a:t>
            </a:r>
            <a:endParaRPr lang="en-GB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02377" y="4985185"/>
            <a:ext cx="44485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prescribe another 400mg dose for 6.30</a:t>
            </a:r>
            <a:r>
              <a:rPr lang="en-GB" sz="2000" b="1" dirty="0" smtClean="0"/>
              <a:t>am</a:t>
            </a:r>
            <a:r>
              <a:rPr lang="en-GB" sz="2000" dirty="0" smtClean="0"/>
              <a:t> the </a:t>
            </a:r>
            <a:r>
              <a:rPr lang="en-GB" sz="2000" i="1" dirty="0" smtClean="0"/>
              <a:t>following</a:t>
            </a:r>
            <a:r>
              <a:rPr lang="en-GB" sz="2000" dirty="0" smtClean="0"/>
              <a:t> morning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6891" y="5743873"/>
            <a:ext cx="4448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hand over to you the next morning that the patient will need a gent level of &lt;1 before the next dose</a:t>
            </a:r>
            <a:endParaRPr lang="en-GB" sz="2000" dirty="0"/>
          </a:p>
        </p:txBody>
      </p:sp>
      <p:sp>
        <p:nvSpPr>
          <p:cNvPr id="5" name="Rectangle 4"/>
          <p:cNvSpPr/>
          <p:nvPr/>
        </p:nvSpPr>
        <p:spPr>
          <a:xfrm>
            <a:off x="2119250" y="6528639"/>
            <a:ext cx="3970317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http://med.stanford.edu/bugsanddrugs/dosing-protocols/_jcr_content/main/panel_builder/panel_0/download_2/file.res/Aminoglycoside%20Dosing%20Guide%202017-08-23.pdf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8192" y="2624447"/>
            <a:ext cx="22019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Urban and Craig nomogram</a:t>
            </a:r>
            <a:endParaRPr lang="en-GB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24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0" grpId="0"/>
      <p:bldP spid="11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41073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5368" y="1907562"/>
            <a:ext cx="12036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So we don’t change the dose of gentamicin, only the frequency</a:t>
            </a:r>
          </a:p>
          <a:p>
            <a:endParaRPr lang="en-GB" sz="3200" dirty="0"/>
          </a:p>
          <a:p>
            <a:r>
              <a:rPr lang="en-GB" sz="3200" dirty="0" smtClean="0"/>
              <a:t>If </a:t>
            </a:r>
            <a:r>
              <a:rPr lang="en-GB" sz="3200" dirty="0"/>
              <a:t>renal function deteriorates or hearing/vestibular symptoms develop, </a:t>
            </a:r>
            <a:r>
              <a:rPr lang="en-GB" sz="3200" b="1" dirty="0"/>
              <a:t>STOP</a:t>
            </a:r>
            <a:r>
              <a:rPr lang="en-GB" sz="3200" dirty="0"/>
              <a:t> the gentamicin</a:t>
            </a:r>
          </a:p>
          <a:p>
            <a:endParaRPr lang="en-GB" sz="3200" dirty="0"/>
          </a:p>
          <a:p>
            <a:r>
              <a:rPr lang="en-GB" sz="3200" dirty="0"/>
              <a:t>Repeat gent levels twice a week</a:t>
            </a:r>
          </a:p>
          <a:p>
            <a:endParaRPr lang="en-GB" sz="3200" dirty="0"/>
          </a:p>
          <a:p>
            <a:r>
              <a:rPr lang="en-GB" sz="3200" dirty="0"/>
              <a:t>But </a:t>
            </a:r>
            <a:r>
              <a:rPr lang="en-GB" sz="3200" dirty="0" smtClean="0"/>
              <a:t>we shouldn’t </a:t>
            </a:r>
            <a:r>
              <a:rPr lang="en-GB" sz="3200" dirty="0"/>
              <a:t>really be using gentamicin for longer than a </a:t>
            </a:r>
            <a:r>
              <a:rPr lang="en-GB" sz="3200" dirty="0" smtClean="0"/>
              <a:t>week anyway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31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490" y="1216472"/>
            <a:ext cx="122498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Divided daily </a:t>
            </a:r>
            <a:r>
              <a:rPr lang="en-GB" sz="3200" dirty="0" smtClean="0"/>
              <a:t>dosing: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	- endocarditis or creatinine clearance &lt;20 ml/min</a:t>
            </a:r>
          </a:p>
          <a:p>
            <a:endParaRPr lang="en-GB" sz="3200" dirty="0"/>
          </a:p>
          <a:p>
            <a:r>
              <a:rPr lang="en-GB" sz="3200" dirty="0"/>
              <a:t>	- 1-2.5 </a:t>
            </a:r>
            <a:r>
              <a:rPr lang="en-GB" sz="3200" dirty="0" smtClean="0"/>
              <a:t>mg/kg (again, varies from trust to trust)</a:t>
            </a:r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	- we </a:t>
            </a:r>
            <a:r>
              <a:rPr lang="en-GB" sz="3200" b="1" dirty="0"/>
              <a:t>don’t</a:t>
            </a:r>
            <a:r>
              <a:rPr lang="en-GB" sz="3200" dirty="0"/>
              <a:t> use nomograms</a:t>
            </a:r>
          </a:p>
          <a:p>
            <a:endParaRPr lang="en-GB" sz="3200" dirty="0"/>
          </a:p>
          <a:p>
            <a:r>
              <a:rPr lang="en-GB" sz="3200" dirty="0"/>
              <a:t>	- instead, we wait until the gent level is (usually) &lt;1 before </a:t>
            </a:r>
            <a:r>
              <a:rPr lang="en-GB" sz="3200" dirty="0" err="1" smtClean="0"/>
              <a:t>redosing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	- therefore requires daily gent levels</a:t>
            </a:r>
            <a:endParaRPr lang="en-GB" sz="3200" dirty="0"/>
          </a:p>
          <a:p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53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71945" y="2818000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8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9" r="28128" b="12035"/>
          <a:stretch/>
        </p:blipFill>
        <p:spPr bwMode="auto">
          <a:xfrm>
            <a:off x="5759532" y="11872"/>
            <a:ext cx="2842237" cy="68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9" r="28050" b="12728"/>
          <a:stretch/>
        </p:blipFill>
        <p:spPr>
          <a:xfrm>
            <a:off x="0" y="23748"/>
            <a:ext cx="2839860" cy="6778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" r="25915" b="12208"/>
          <a:stretch/>
        </p:blipFill>
        <p:spPr>
          <a:xfrm>
            <a:off x="2839860" y="23748"/>
            <a:ext cx="2919672" cy="6813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0" b="12381"/>
          <a:stretch/>
        </p:blipFill>
        <p:spPr>
          <a:xfrm>
            <a:off x="8601769" y="11222"/>
            <a:ext cx="3677317" cy="6531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98402" y="6196457"/>
            <a:ext cx="308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http://www.microguide.eu/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56" y="2861582"/>
            <a:ext cx="8565070" cy="1325563"/>
          </a:xfrm>
        </p:spPr>
        <p:txBody>
          <a:bodyPr/>
          <a:lstStyle/>
          <a:p>
            <a:r>
              <a:rPr lang="en-GB" dirty="0" smtClean="0"/>
              <a:t>Any questions about gentamicin?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7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72153" y="1805629"/>
            <a:ext cx="10515600" cy="122200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0B3516-BA64-4F51-89E6-EDBE1D3BDC68}"/>
              </a:ext>
            </a:extLst>
          </p:cNvPr>
          <p:cNvSpPr txBox="1"/>
          <p:nvPr/>
        </p:nvSpPr>
        <p:spPr>
          <a:xfrm>
            <a:off x="2902185" y="4310742"/>
            <a:ext cx="605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What symptoms do we expect?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9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84" y="1239242"/>
            <a:ext cx="1203663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You’re bleeped by a nurse, who explains that Mrs Smith, an 80-year-old woman with diabetes, has a BM of 2.5. What will you prescribe if she is:</a:t>
            </a:r>
          </a:p>
          <a:p>
            <a:endParaRPr lang="en-GB" sz="3200" dirty="0"/>
          </a:p>
          <a:p>
            <a:pPr marL="514350" indent="-514350">
              <a:buAutoNum type="alphaLcParenR"/>
            </a:pPr>
            <a:r>
              <a:rPr lang="en-GB" sz="2800" dirty="0"/>
              <a:t>alert and talking, but feeling a bit peaky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/>
              <a:t>acutely </a:t>
            </a:r>
            <a:r>
              <a:rPr lang="en-GB" sz="2800" dirty="0" smtClean="0"/>
              <a:t>confused and </a:t>
            </a:r>
            <a:r>
              <a:rPr lang="en-GB" sz="2800" dirty="0"/>
              <a:t>drowsy </a:t>
            </a:r>
            <a:r>
              <a:rPr lang="en-GB" sz="2800" dirty="0" smtClean="0"/>
              <a:t>with </a:t>
            </a:r>
            <a:r>
              <a:rPr lang="en-GB" sz="2800" dirty="0"/>
              <a:t>a cannula in-situ</a:t>
            </a:r>
          </a:p>
          <a:p>
            <a:pPr marL="514350" indent="-514350">
              <a:buAutoNum type="alphaLcParenR"/>
            </a:pPr>
            <a:endParaRPr lang="en-GB" sz="2800" dirty="0"/>
          </a:p>
          <a:p>
            <a:pPr marL="514350" indent="-514350">
              <a:buAutoNum type="alphaLcParenR"/>
            </a:pPr>
            <a:r>
              <a:rPr lang="en-GB" sz="2800" dirty="0"/>
              <a:t>acutely </a:t>
            </a:r>
            <a:r>
              <a:rPr lang="en-GB" sz="2800" dirty="0" smtClean="0"/>
              <a:t>confused and </a:t>
            </a:r>
            <a:r>
              <a:rPr lang="en-GB" sz="2800" dirty="0"/>
              <a:t>drowsy </a:t>
            </a:r>
            <a:r>
              <a:rPr lang="en-GB" sz="2800" i="1" dirty="0" smtClean="0"/>
              <a:t>without</a:t>
            </a:r>
            <a:r>
              <a:rPr lang="en-GB" sz="2800" dirty="0" smtClean="0"/>
              <a:t> </a:t>
            </a:r>
            <a:r>
              <a:rPr lang="en-GB" sz="2800" dirty="0"/>
              <a:t>a cannula in-situ (and has notoriously difficult veins…)</a:t>
            </a:r>
          </a:p>
          <a:p>
            <a:pPr marL="514350" indent="-514350">
              <a:buAutoNum type="alphaLcParenR"/>
            </a:pPr>
            <a:endParaRPr lang="en-GB" sz="3200" dirty="0"/>
          </a:p>
          <a:p>
            <a:r>
              <a:rPr lang="en-GB" sz="3200" dirty="0"/>
              <a:t>What else will you do?</a:t>
            </a:r>
          </a:p>
          <a:p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7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35034"/>
            <a:ext cx="11892148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</a:t>
            </a:r>
            <a:r>
              <a:rPr lang="en-GB" sz="3200" dirty="0" smtClean="0"/>
              <a:t>)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r>
              <a:rPr lang="en-GB" sz="3200" dirty="0" smtClean="0"/>
              <a:t>b)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c)</a:t>
            </a: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420400" y="1353543"/>
            <a:ext cx="790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Lucozade </a:t>
            </a:r>
            <a:r>
              <a:rPr lang="en-GB" sz="2400" dirty="0" smtClean="0"/>
              <a:t>225ml</a:t>
            </a:r>
            <a:r>
              <a:rPr lang="en-GB" sz="2400" dirty="0"/>
              <a:t>, orange juice</a:t>
            </a:r>
            <a:r>
              <a:rPr lang="en-GB" sz="2400" dirty="0" smtClean="0"/>
              <a:t>, toast, biscuits </a:t>
            </a:r>
            <a:r>
              <a:rPr lang="en-GB" sz="2400" dirty="0"/>
              <a:t>– anything sugary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30" y="0"/>
            <a:ext cx="5852631" cy="697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88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35034"/>
            <a:ext cx="11892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b)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c)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7"/>
          <a:stretch/>
        </p:blipFill>
        <p:spPr bwMode="auto">
          <a:xfrm>
            <a:off x="1396650" y="1865756"/>
            <a:ext cx="8450262" cy="124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75" y="5339324"/>
            <a:ext cx="8450262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0400" y="1368057"/>
            <a:ext cx="7091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Lucozade </a:t>
            </a:r>
            <a:r>
              <a:rPr lang="en-GB" sz="2400" dirty="0" smtClean="0"/>
              <a:t>225ml</a:t>
            </a:r>
            <a:r>
              <a:rPr lang="en-GB" sz="2400" dirty="0"/>
              <a:t>, orange juice, biscuit – anything sugary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1650" y="2637519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  STAT    </a:t>
            </a:r>
            <a:r>
              <a:rPr lang="en-GB" dirty="0" err="1"/>
              <a:t>Glucogel</a:t>
            </a:r>
            <a:r>
              <a:rPr lang="en-GB" dirty="0"/>
              <a:t>	                 </a:t>
            </a:r>
            <a:r>
              <a:rPr lang="en-GB" dirty="0" smtClean="0"/>
              <a:t>TT          </a:t>
            </a:r>
            <a:r>
              <a:rPr lang="en-GB" dirty="0"/>
              <a:t>PO       Doctor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50" y="3383622"/>
            <a:ext cx="9059862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56025" y="3837381"/>
            <a:ext cx="929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Today   STAT     </a:t>
            </a:r>
            <a:r>
              <a:rPr lang="en-GB" dirty="0"/>
              <a:t>Dextrose 20%	             -                    100ml </a:t>
            </a:r>
            <a:r>
              <a:rPr lang="en-GB" sz="1200" dirty="0"/>
              <a:t>30mins</a:t>
            </a:r>
            <a:r>
              <a:rPr lang="en-GB" dirty="0"/>
              <a:t>   IV       Doctor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491650" y="6115011"/>
            <a:ext cx="602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Today   STAT    Glucagon	                1mg       IM       Doctor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941" y="4218645"/>
            <a:ext cx="7491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>
                <a:solidFill>
                  <a:prstClr val="black"/>
                </a:solidFill>
              </a:rPr>
              <a:t>Today   STAT     </a:t>
            </a:r>
            <a:r>
              <a:rPr lang="en-GB" dirty="0">
                <a:solidFill>
                  <a:prstClr val="black"/>
                </a:solidFill>
              </a:rPr>
              <a:t>Dextrose 10%	             -                    200ml </a:t>
            </a:r>
            <a:r>
              <a:rPr lang="en-GB" sz="1200" dirty="0">
                <a:solidFill>
                  <a:prstClr val="black"/>
                </a:solidFill>
              </a:rPr>
              <a:t>30mins</a:t>
            </a:r>
            <a:r>
              <a:rPr lang="en-GB" dirty="0">
                <a:solidFill>
                  <a:prstClr val="black"/>
                </a:solidFill>
              </a:rPr>
              <a:t>   IV       Doctor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89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51" y="2284270"/>
            <a:ext cx="1203663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Review </a:t>
            </a:r>
            <a:r>
              <a:rPr lang="en-GB" sz="2800" dirty="0"/>
              <a:t>hypoglycaemic drugs:</a:t>
            </a:r>
          </a:p>
          <a:p>
            <a:r>
              <a:rPr lang="en-GB" sz="2800" dirty="0"/>
              <a:t>	- insulin</a:t>
            </a:r>
          </a:p>
          <a:p>
            <a:r>
              <a:rPr lang="en-GB" sz="2800" dirty="0"/>
              <a:t>	- </a:t>
            </a:r>
            <a:r>
              <a:rPr lang="en-GB" sz="2800" dirty="0" err="1"/>
              <a:t>sulphonylureas</a:t>
            </a:r>
            <a:r>
              <a:rPr lang="en-GB" sz="2800" dirty="0"/>
              <a:t> (e.g. </a:t>
            </a:r>
            <a:r>
              <a:rPr lang="en-GB" sz="2800" dirty="0" err="1"/>
              <a:t>gliclazide</a:t>
            </a:r>
            <a:r>
              <a:rPr lang="en-GB" sz="2800" dirty="0"/>
              <a:t>)</a:t>
            </a:r>
          </a:p>
          <a:p>
            <a:r>
              <a:rPr lang="en-GB" sz="2800" dirty="0"/>
              <a:t>	</a:t>
            </a:r>
            <a:r>
              <a:rPr lang="en-GB" sz="2800" dirty="0" smtClean="0"/>
              <a:t>- </a:t>
            </a:r>
            <a:r>
              <a:rPr lang="en-GB" sz="2800" dirty="0"/>
              <a:t>but </a:t>
            </a:r>
            <a:r>
              <a:rPr lang="en-GB" sz="2800" b="1" i="1" dirty="0"/>
              <a:t>not</a:t>
            </a:r>
            <a:r>
              <a:rPr lang="en-GB" sz="2800" dirty="0"/>
              <a:t> metformin</a:t>
            </a:r>
          </a:p>
          <a:p>
            <a:endParaRPr lang="en-GB" sz="2800" dirty="0"/>
          </a:p>
          <a:p>
            <a:r>
              <a:rPr lang="en-GB" sz="2800" dirty="0"/>
              <a:t>If not diabetic (rare), screen for sepsis, </a:t>
            </a:r>
            <a:r>
              <a:rPr lang="en-GB" sz="2800" dirty="0" smtClean="0"/>
              <a:t>liver/thyroid disease </a:t>
            </a:r>
            <a:r>
              <a:rPr lang="en-GB" sz="2800" dirty="0"/>
              <a:t>+ ?malignancy</a:t>
            </a:r>
          </a:p>
          <a:p>
            <a:endParaRPr lang="en-GB" sz="2800" dirty="0"/>
          </a:p>
          <a:p>
            <a:r>
              <a:rPr lang="en-GB" sz="2800" dirty="0"/>
              <a:t>Check BMs every 30mins if low GCS; every 1-2hrs if normal GCS</a:t>
            </a:r>
          </a:p>
          <a:p>
            <a:endParaRPr lang="en-GB" sz="3200" dirty="0"/>
          </a:p>
          <a:p>
            <a:r>
              <a:rPr lang="en-GB" sz="2800" dirty="0"/>
              <a:t>Aim for BM &gt;5 mmol/L </a:t>
            </a:r>
            <a:r>
              <a:rPr lang="en-GB" sz="2800" dirty="0">
                <a:sym typeface="Wingdings" panose="05000000000000000000" pitchFamily="2" charset="2"/>
              </a:rPr>
              <a:t> may need slow IV dextrose infusion if remains low</a:t>
            </a:r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176494" y="1249755"/>
            <a:ext cx="48738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</a:rPr>
              <a:t>What else will you do?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21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Hypoglycaemia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34" y="1102578"/>
            <a:ext cx="1203663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Tell me about glucagon</a:t>
            </a:r>
            <a:r>
              <a:rPr lang="en-GB" sz="2800" dirty="0"/>
              <a:t>!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opposes the effects of </a:t>
            </a:r>
            <a:r>
              <a:rPr lang="en-GB" sz="2400" dirty="0" smtClean="0"/>
              <a:t>insulin</a:t>
            </a: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acts to release hepatic glucose stores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 when will using glucagon be ineffective?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lvl="1"/>
            <a:r>
              <a:rPr lang="en-GB" sz="2400" dirty="0"/>
              <a:t>	- </a:t>
            </a:r>
            <a:r>
              <a:rPr lang="en-GB" sz="2400" dirty="0" smtClean="0"/>
              <a:t>liver disease</a:t>
            </a:r>
          </a:p>
          <a:p>
            <a:pPr lvl="1"/>
            <a:r>
              <a:rPr lang="en-GB" sz="2400" dirty="0"/>
              <a:t>	</a:t>
            </a:r>
            <a:r>
              <a:rPr lang="en-GB" sz="2400" dirty="0" smtClean="0"/>
              <a:t>- malnourishment</a:t>
            </a:r>
            <a:endParaRPr lang="en-GB" sz="2400" dirty="0"/>
          </a:p>
          <a:p>
            <a:pPr lvl="1"/>
            <a:r>
              <a:rPr lang="en-GB" sz="2400" dirty="0"/>
              <a:t>	- alcoholics</a:t>
            </a:r>
          </a:p>
          <a:p>
            <a:pPr lvl="1"/>
            <a:r>
              <a:rPr lang="en-GB" sz="2400" dirty="0"/>
              <a:t>	- fasting patients</a:t>
            </a:r>
          </a:p>
          <a:p>
            <a:pPr lvl="1"/>
            <a:r>
              <a:rPr lang="en-GB" sz="2400" dirty="0"/>
              <a:t>	- if we’re already used glucagon before</a:t>
            </a:r>
          </a:p>
          <a:p>
            <a:pPr lvl="1"/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In other words, we can only use it </a:t>
            </a:r>
            <a:r>
              <a:rPr lang="en-GB" sz="2400" dirty="0" smtClean="0"/>
              <a:t>once in an acute setting</a:t>
            </a: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5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55" y="2861582"/>
            <a:ext cx="8117115" cy="1325563"/>
          </a:xfrm>
        </p:spPr>
        <p:txBody>
          <a:bodyPr/>
          <a:lstStyle/>
          <a:p>
            <a:r>
              <a:rPr lang="en-GB" dirty="0" smtClean="0"/>
              <a:t>Any questions on hypoglycaemia?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1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377368"/>
            <a:ext cx="118921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Tell me some things about gentamicin!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aminoglycoside antibiotic </a:t>
            </a:r>
            <a:r>
              <a:rPr lang="en-GB" sz="2400" dirty="0" smtClean="0"/>
              <a:t>(alongside amikacin</a:t>
            </a:r>
            <a:r>
              <a:rPr lang="en-GB" sz="2400" dirty="0"/>
              <a:t>, tobramycin, neomycin, streptomycin)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used mainly for </a:t>
            </a:r>
            <a:r>
              <a:rPr lang="en-GB" sz="2400" dirty="0">
                <a:solidFill>
                  <a:srgbClr val="FF3399"/>
                </a:solidFill>
              </a:rPr>
              <a:t>Gram-negative</a:t>
            </a:r>
            <a:r>
              <a:rPr lang="en-GB" sz="2400" dirty="0"/>
              <a:t> </a:t>
            </a:r>
            <a:r>
              <a:rPr lang="en-GB" sz="2400" dirty="0" smtClean="0"/>
              <a:t>infections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 err="1"/>
              <a:t>renally</a:t>
            </a:r>
            <a:r>
              <a:rPr lang="en-GB" sz="2400" dirty="0"/>
              <a:t> </a:t>
            </a:r>
            <a:r>
              <a:rPr lang="en-GB" sz="2400" dirty="0" smtClean="0"/>
              <a:t>cleared</a:t>
            </a:r>
            <a:endParaRPr lang="en-GB" sz="2400" dirty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can’t give orally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 smtClean="0"/>
              <a:t>used </a:t>
            </a:r>
            <a:r>
              <a:rPr lang="en-GB" sz="2400" dirty="0"/>
              <a:t>for urinary infections/pyelonephritis, meningitis, PID, endocarditis, </a:t>
            </a:r>
            <a:r>
              <a:rPr lang="en-GB" sz="2400" dirty="0" err="1"/>
              <a:t>neutropoenic</a:t>
            </a:r>
            <a:r>
              <a:rPr lang="en-GB" sz="2400" dirty="0"/>
              <a:t> sepsis, biliary tract infection,  pneumonia, bone/joint infections, eye/ear infections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GB" sz="2400" dirty="0"/>
              <a:t>main SEs: </a:t>
            </a:r>
            <a:r>
              <a:rPr lang="en-GB" sz="2400" b="1" dirty="0"/>
              <a:t>nephrotoxicity</a:t>
            </a:r>
            <a:r>
              <a:rPr lang="en-GB" sz="2400" dirty="0"/>
              <a:t>, </a:t>
            </a:r>
            <a:r>
              <a:rPr lang="en-GB" sz="2400" b="1" dirty="0"/>
              <a:t>ototoxicity</a:t>
            </a:r>
            <a:r>
              <a:rPr lang="en-GB" sz="2400" dirty="0"/>
              <a:t> (also be careful in myasthenia gravis)</a:t>
            </a:r>
          </a:p>
          <a:p>
            <a:endParaRPr lang="en-GB" sz="2800" dirty="0"/>
          </a:p>
          <a:p>
            <a:r>
              <a:rPr lang="en-GB" sz="2800" dirty="0"/>
              <a:t>Gentamicin is a super-effective antibiotic but it is dangerous – if used improperly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296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6" y="-140019"/>
            <a:ext cx="5023262" cy="708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79491" y="6704112"/>
            <a:ext cx="1880260" cy="153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" dirty="0"/>
              <a:t>https://www.amazon.co.uk/Pass-Will-Brown-MBBS-MRCP/dp/0702055182</a:t>
            </a:r>
          </a:p>
        </p:txBody>
      </p:sp>
    </p:spTree>
    <p:extLst>
      <p:ext uri="{BB962C8B-B14F-4D97-AF65-F5344CB8AC3E}">
        <p14:creationId xmlns:p14="http://schemas.microsoft.com/office/powerpoint/2010/main" val="9506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326" y="2187797"/>
            <a:ext cx="10515600" cy="931660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Thank you</a:t>
            </a:r>
            <a:r>
              <a:rPr lang="en-GB" dirty="0" smtClean="0"/>
              <a:t>! Questions? Sign-offs? </a:t>
            </a:r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86326" y="4230018"/>
            <a:ext cx="10515600" cy="931660"/>
          </a:xfrm>
          <a:prstGeom prst="rect">
            <a:avLst/>
          </a:prstGeom>
          <a:ln w="381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smtClean="0"/>
              <a:t>www.surveymonkey.com/r/29Z3VF5</a:t>
            </a:r>
            <a:endParaRPr lang="en-GB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4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3493" y="1282366"/>
            <a:ext cx="118921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Your registrar asks you to prescribe a ‘once-daily’ IV gentamicin regimen for a </a:t>
            </a:r>
            <a:r>
              <a:rPr lang="en-GB" sz="2400" dirty="0" smtClean="0"/>
              <a:t>male patient </a:t>
            </a:r>
            <a:r>
              <a:rPr lang="en-GB" sz="2400" dirty="0"/>
              <a:t>admitted with </a:t>
            </a:r>
            <a:r>
              <a:rPr lang="en-GB" sz="2400" dirty="0" smtClean="0"/>
              <a:t>acute pyelonephritis </a:t>
            </a:r>
            <a:r>
              <a:rPr lang="en-GB" sz="2400" dirty="0"/>
              <a:t>– and then leaves before you </a:t>
            </a:r>
            <a:r>
              <a:rPr lang="en-GB" sz="2400" dirty="0" smtClean="0"/>
              <a:t>can ask </a:t>
            </a:r>
            <a:r>
              <a:rPr lang="en-GB" sz="2400" dirty="0"/>
              <a:t>any </a:t>
            </a:r>
            <a:r>
              <a:rPr lang="en-GB" sz="2400" dirty="0" smtClean="0"/>
              <a:t>questions</a:t>
            </a:r>
            <a:r>
              <a:rPr lang="en-GB" sz="2400" dirty="0"/>
              <a:t>. The time is 6pm in the evening, and you are due to finish at 8pm.</a:t>
            </a:r>
          </a:p>
          <a:p>
            <a:endParaRPr lang="en-GB" sz="2800" dirty="0"/>
          </a:p>
          <a:p>
            <a:r>
              <a:rPr lang="en-GB" sz="2800" dirty="0"/>
              <a:t>Name: Mark Jones</a:t>
            </a:r>
          </a:p>
          <a:p>
            <a:r>
              <a:rPr lang="en-GB" sz="2800" dirty="0"/>
              <a:t>DOB: 1/8/1949</a:t>
            </a:r>
          </a:p>
          <a:p>
            <a:r>
              <a:rPr lang="en-GB" sz="2800" dirty="0"/>
              <a:t>MRN: 1234567</a:t>
            </a:r>
          </a:p>
          <a:p>
            <a:endParaRPr lang="en-GB" sz="2800" dirty="0"/>
          </a:p>
          <a:p>
            <a:r>
              <a:rPr lang="en-GB" sz="2800" dirty="0"/>
              <a:t>Height: 185cm, weight: 80kg, creatinine: 110</a:t>
            </a:r>
            <a:r>
              <a:rPr lang="el-GR" sz="2800" dirty="0"/>
              <a:t>μ</a:t>
            </a:r>
            <a:r>
              <a:rPr lang="en-GB" sz="2800" dirty="0" err="1"/>
              <a:t>mol</a:t>
            </a:r>
            <a:r>
              <a:rPr lang="en-GB" sz="2800" dirty="0"/>
              <a:t>/L</a:t>
            </a:r>
          </a:p>
          <a:p>
            <a:endParaRPr lang="en-GB" sz="2800" dirty="0"/>
          </a:p>
          <a:p>
            <a:r>
              <a:rPr lang="en-GB" sz="3200" dirty="0"/>
              <a:t>Please prescribe the first dose.</a:t>
            </a:r>
          </a:p>
          <a:p>
            <a:r>
              <a:rPr lang="en-GB" sz="3200" dirty="0"/>
              <a:t>What will you hand over to the night FY1?</a:t>
            </a:r>
          </a:p>
          <a:p>
            <a:endParaRPr lang="en-GB" sz="2800" dirty="0"/>
          </a:p>
          <a:p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8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070" y="2728315"/>
            <a:ext cx="4315691" cy="1048039"/>
          </a:xfrm>
        </p:spPr>
        <p:txBody>
          <a:bodyPr/>
          <a:lstStyle/>
          <a:p>
            <a:r>
              <a:rPr lang="en-GB" dirty="0"/>
              <a:t>Anyone confused?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7" y="-19050"/>
            <a:ext cx="49688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773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4433" y="190004"/>
            <a:ext cx="1169026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9852" y="1626749"/>
            <a:ext cx="11892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Most patients on IV gentamicin will receive either:</a:t>
            </a:r>
          </a:p>
          <a:p>
            <a:endParaRPr lang="en-GB" sz="2800" dirty="0"/>
          </a:p>
          <a:p>
            <a:r>
              <a:rPr lang="en-GB" sz="2800" dirty="0"/>
              <a:t>	- high-dose ‘once daily’ regime of 5-7 mg/kg</a:t>
            </a:r>
          </a:p>
          <a:p>
            <a:endParaRPr lang="en-GB" sz="2800" dirty="0"/>
          </a:p>
          <a:p>
            <a:r>
              <a:rPr lang="en-GB" sz="2800" dirty="0"/>
              <a:t>	- or a ‘divided daily dosing’ regime of 1-2.5 mg/kg, if they have 			endocarditis or creatinine clearance &lt;20 ml/min</a:t>
            </a:r>
          </a:p>
          <a:p>
            <a:endParaRPr lang="en-GB" sz="2800" dirty="0"/>
          </a:p>
          <a:p>
            <a:r>
              <a:rPr lang="en-GB" sz="2800" dirty="0"/>
              <a:t>However, best to avoid giving gentamicin in renal failure</a:t>
            </a:r>
          </a:p>
          <a:p>
            <a:endParaRPr lang="en-GB" sz="2800" dirty="0"/>
          </a:p>
          <a:p>
            <a:r>
              <a:rPr lang="en-GB" sz="2800" dirty="0"/>
              <a:t>We can also give once-off doses, e.g. in urinary catheter </a:t>
            </a:r>
            <a:r>
              <a:rPr lang="en-GB" sz="2800" dirty="0" smtClean="0"/>
              <a:t>changes or surgical 												prophylaxis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031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81" y="2740191"/>
            <a:ext cx="5206340" cy="1048039"/>
          </a:xfrm>
        </p:spPr>
        <p:txBody>
          <a:bodyPr>
            <a:normAutofit/>
          </a:bodyPr>
          <a:lstStyle/>
          <a:p>
            <a:r>
              <a:rPr lang="en-GB" dirty="0"/>
              <a:t>Anyone still confused?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21" y="0"/>
            <a:ext cx="6783779" cy="69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73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1940" y="1497051"/>
            <a:ext cx="11155878" cy="4939375"/>
          </a:xfrm>
        </p:spPr>
        <p:txBody>
          <a:bodyPr>
            <a:normAutofit/>
          </a:bodyPr>
          <a:lstStyle/>
          <a:p>
            <a:pPr algn="l"/>
            <a:endParaRPr lang="en-GB" sz="4800" dirty="0"/>
          </a:p>
          <a:p>
            <a:pPr algn="l"/>
            <a:endParaRPr lang="en-GB" sz="4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493" y="190004"/>
            <a:ext cx="11892148" cy="890649"/>
          </a:xfrm>
          <a:prstGeom prst="rect">
            <a:avLst/>
          </a:prstGeom>
          <a:ln w="38100" cap="flat" cmpd="sng" algn="ctr">
            <a:solidFill>
              <a:schemeClr val="dk1"/>
            </a:solidFill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Gentamicin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742" y="1555498"/>
            <a:ext cx="118921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let’s break it down.</a:t>
            </a:r>
          </a:p>
          <a:p>
            <a:endParaRPr lang="en-GB" sz="2800" dirty="0"/>
          </a:p>
          <a:p>
            <a:r>
              <a:rPr lang="en-GB" sz="2800" dirty="0"/>
              <a:t>Most patients will be on a ‘once-daily’ </a:t>
            </a:r>
            <a:r>
              <a:rPr lang="en-GB" sz="2800" dirty="0" smtClean="0"/>
              <a:t>dosing regime</a:t>
            </a:r>
            <a:r>
              <a:rPr lang="en-GB" sz="2800" dirty="0"/>
              <a:t>, and there are </a:t>
            </a:r>
            <a:r>
              <a:rPr lang="en-GB" sz="2800" b="1" dirty="0"/>
              <a:t>three</a:t>
            </a:r>
            <a:r>
              <a:rPr lang="en-GB" sz="2800" dirty="0"/>
              <a:t> main things we need to </a:t>
            </a:r>
            <a:r>
              <a:rPr lang="en-GB" sz="2800" dirty="0" smtClean="0"/>
              <a:t>know for this:</a:t>
            </a:r>
            <a:endParaRPr lang="en-GB" sz="2800" dirty="0"/>
          </a:p>
          <a:p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Do we prescribe 5 mg/kg or 7 mg/kg?</a:t>
            </a:r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 smtClean="0"/>
              <a:t>Is the patient obese?</a:t>
            </a:r>
            <a:endParaRPr lang="en-GB" sz="2800" dirty="0"/>
          </a:p>
          <a:p>
            <a:pPr marL="514350" indent="-514350">
              <a:buAutoNum type="arabicParenR"/>
            </a:pPr>
            <a:endParaRPr lang="en-GB" sz="2800" dirty="0"/>
          </a:p>
          <a:p>
            <a:pPr marL="514350" indent="-514350">
              <a:buAutoNum type="arabicParenR"/>
            </a:pPr>
            <a:r>
              <a:rPr lang="en-GB" sz="2800" dirty="0"/>
              <a:t>Creatinine clearance (</a:t>
            </a:r>
            <a:r>
              <a:rPr lang="en-GB" sz="2800" i="1" dirty="0"/>
              <a:t>not</a:t>
            </a:r>
            <a:r>
              <a:rPr lang="en-GB" sz="2800" dirty="0"/>
              <a:t> </a:t>
            </a:r>
            <a:r>
              <a:rPr lang="en-GB" sz="2800" dirty="0" err="1"/>
              <a:t>eGFR</a:t>
            </a:r>
            <a:r>
              <a:rPr lang="en-GB" sz="2800" dirty="0"/>
              <a:t>)</a:t>
            </a:r>
          </a:p>
          <a:p>
            <a:pPr marL="514350" indent="-514350">
              <a:buAutoNum type="arabicParenR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22076" y="3698059"/>
            <a:ext cx="2317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Hospital policy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10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24808</TotalTime>
  <Words>1775</Words>
  <Application>Microsoft Office PowerPoint</Application>
  <PresentationFormat>Custom</PresentationFormat>
  <Paragraphs>367</Paragraphs>
  <Slides>41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Prescribing Teaching</vt:lpstr>
      <vt:lpstr>PowerPoint Presentation</vt:lpstr>
      <vt:lpstr>PowerPoint Presentation</vt:lpstr>
      <vt:lpstr>PowerPoint Presentation</vt:lpstr>
      <vt:lpstr>PowerPoint Presentation</vt:lpstr>
      <vt:lpstr>Anyone confused?</vt:lpstr>
      <vt:lpstr>PowerPoint Presentation</vt:lpstr>
      <vt:lpstr>Anyone still confused?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what do you tell your FY1 buddy? </vt:lpstr>
      <vt:lpstr>‘once-daily’ dosing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about gentamicin?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on hypoglycaemia?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Prescribing Teaching</dc:title>
  <dc:creator>Maduanusi, Chiamaka</dc:creator>
  <cp:lastModifiedBy>Post Grad Education Centre</cp:lastModifiedBy>
  <cp:revision>190</cp:revision>
  <dcterms:created xsi:type="dcterms:W3CDTF">2018-11-15T15:26:53Z</dcterms:created>
  <dcterms:modified xsi:type="dcterms:W3CDTF">2019-12-12T19:05:00Z</dcterms:modified>
</cp:coreProperties>
</file>