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3.xml" ContentType="application/vnd.openxmlformats-officedocument.presentationml.notesSlide+xml"/>
  <Override PartName="/ppt/tags/tag3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0"/>
  </p:notesMasterIdLst>
  <p:sldIdLst>
    <p:sldId id="345" r:id="rId4"/>
    <p:sldId id="414" r:id="rId5"/>
    <p:sldId id="393" r:id="rId6"/>
    <p:sldId id="346" r:id="rId7"/>
    <p:sldId id="394" r:id="rId8"/>
    <p:sldId id="347" r:id="rId9"/>
    <p:sldId id="348" r:id="rId10"/>
    <p:sldId id="395" r:id="rId11"/>
    <p:sldId id="396" r:id="rId12"/>
    <p:sldId id="397" r:id="rId13"/>
    <p:sldId id="400" r:id="rId14"/>
    <p:sldId id="399" r:id="rId15"/>
    <p:sldId id="398" r:id="rId16"/>
    <p:sldId id="350" r:id="rId17"/>
    <p:sldId id="368" r:id="rId18"/>
    <p:sldId id="402" r:id="rId19"/>
    <p:sldId id="351" r:id="rId20"/>
    <p:sldId id="352" r:id="rId21"/>
    <p:sldId id="401" r:id="rId22"/>
    <p:sldId id="403" r:id="rId23"/>
    <p:sldId id="353" r:id="rId24"/>
    <p:sldId id="370" r:id="rId25"/>
    <p:sldId id="371" r:id="rId26"/>
    <p:sldId id="405" r:id="rId27"/>
    <p:sldId id="406" r:id="rId28"/>
    <p:sldId id="358" r:id="rId29"/>
    <p:sldId id="359" r:id="rId30"/>
    <p:sldId id="415" r:id="rId31"/>
    <p:sldId id="362" r:id="rId32"/>
    <p:sldId id="407" r:id="rId33"/>
    <p:sldId id="363" r:id="rId34"/>
    <p:sldId id="364" r:id="rId35"/>
    <p:sldId id="365" r:id="rId36"/>
    <p:sldId id="413" r:id="rId37"/>
    <p:sldId id="416" r:id="rId38"/>
    <p:sldId id="372" r:id="rId39"/>
    <p:sldId id="373" r:id="rId40"/>
    <p:sldId id="404" r:id="rId41"/>
    <p:sldId id="417" r:id="rId42"/>
    <p:sldId id="408" r:id="rId43"/>
    <p:sldId id="409" r:id="rId44"/>
    <p:sldId id="410" r:id="rId45"/>
    <p:sldId id="411" r:id="rId46"/>
    <p:sldId id="412" r:id="rId47"/>
    <p:sldId id="300" r:id="rId48"/>
    <p:sldId id="301" r:id="rId49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7030A0"/>
    <a:srgbClr val="57257D"/>
    <a:srgbClr val="8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79125" autoAdjust="0"/>
  </p:normalViewPr>
  <p:slideViewPr>
    <p:cSldViewPr snapToGrid="0">
      <p:cViewPr varScale="1">
        <p:scale>
          <a:sx n="57" d="100"/>
          <a:sy n="57" d="100"/>
        </p:scale>
        <p:origin x="-11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20E53-946A-4943-BD16-12FEC7C75FEF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1BA26-BD1F-4D39-9DD2-1B2942CD0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03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When we take someone’s pulse and assess the ‘rhythm’, we ask whether it is regular or irregular</a:t>
            </a:r>
          </a:p>
          <a:p>
            <a:endParaRPr lang="en-GB" dirty="0"/>
          </a:p>
          <a:p>
            <a:r>
              <a:rPr lang="en-GB" dirty="0"/>
              <a:t>This misleadingly suggests that cardiac rhythm is all about the regularity of the heartbeat, and that a regular pulse cannot therefore be generated by an arrhythmia</a:t>
            </a:r>
          </a:p>
          <a:p>
            <a:endParaRPr lang="en-GB" dirty="0"/>
          </a:p>
          <a:p>
            <a:r>
              <a:rPr lang="en-GB" dirty="0"/>
              <a:t>As we know, in a healthy heart, the </a:t>
            </a:r>
            <a:r>
              <a:rPr lang="en-GB" dirty="0" err="1"/>
              <a:t>sino</a:t>
            </a:r>
            <a:r>
              <a:rPr lang="en-GB" dirty="0"/>
              <a:t>-atrial node (SAN) acts as the pacemaker and determines the heart rate</a:t>
            </a:r>
          </a:p>
          <a:p>
            <a:endParaRPr lang="en-GB" dirty="0"/>
          </a:p>
          <a:p>
            <a:r>
              <a:rPr lang="en-GB" dirty="0"/>
              <a:t>There are other parts of the heart with intrinsic pacing potential, such as the bundle of His or the ventricular muscle</a:t>
            </a:r>
          </a:p>
          <a:p>
            <a:endParaRPr lang="en-GB" dirty="0"/>
          </a:p>
          <a:p>
            <a:r>
              <a:rPr lang="en-GB" dirty="0"/>
              <a:t>However, because the SAN fires faster than these, it is the SAN that therefore determines the rate</a:t>
            </a:r>
          </a:p>
          <a:p>
            <a:endParaRPr lang="en-GB" dirty="0"/>
          </a:p>
          <a:p>
            <a:r>
              <a:rPr lang="en-GB" dirty="0"/>
              <a:t>(the SAN fires at around 70/min; the AV/bundle of His at 50/min; ventricular muscle at 30min)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276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impulse comes from the ventricles, there will be no P-wave and the QRS complex will look wide and weird because it does not spread via the conducting system</a:t>
            </a:r>
          </a:p>
          <a:p>
            <a:endParaRPr lang="en-GB" dirty="0"/>
          </a:p>
          <a:p>
            <a:r>
              <a:rPr lang="en-GB" dirty="0"/>
              <a:t>We may also see weird T-waves, because the repolarisation pattern will be different</a:t>
            </a:r>
          </a:p>
          <a:p>
            <a:endParaRPr lang="en-GB" dirty="0"/>
          </a:p>
          <a:p>
            <a:r>
              <a:rPr lang="en-GB" dirty="0"/>
              <a:t>We</a:t>
            </a:r>
            <a:r>
              <a:rPr lang="en-GB" baseline="0" dirty="0"/>
              <a:t> don’t see a P-wave because it is either hidden in the QRS or atrial depolarisation doesn’t happen at all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386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NSR = sinus rhythm + heart rate between 60-100bpm + regular pulse</a:t>
            </a:r>
          </a:p>
          <a:p>
            <a:endParaRPr lang="en-GB" dirty="0"/>
          </a:p>
          <a:p>
            <a:r>
              <a:rPr lang="en-GB" dirty="0"/>
              <a:t>As the following are all sinus rhythm, we expect normal P-waves, normal QRS complexes, constant PR interval, </a:t>
            </a:r>
            <a:r>
              <a:rPr lang="en-GB" dirty="0" err="1"/>
              <a:t>etc</a:t>
            </a:r>
            <a:endParaRPr lang="en-GB" dirty="0"/>
          </a:p>
          <a:p>
            <a:endParaRPr lang="en-GB" dirty="0"/>
          </a:p>
          <a:p>
            <a:r>
              <a:rPr lang="en-GB" dirty="0"/>
              <a:t>1) Sinus arrhythmia: irregular pulse, which slows on breathing</a:t>
            </a:r>
          </a:p>
          <a:p>
            <a:r>
              <a:rPr lang="en-GB" dirty="0"/>
              <a:t>Very common in young people</a:t>
            </a:r>
          </a:p>
          <a:p>
            <a:endParaRPr lang="en-GB" dirty="0"/>
          </a:p>
          <a:p>
            <a:r>
              <a:rPr lang="en-GB" dirty="0"/>
              <a:t>Anyone in this room have a sinus arrhythmia?</a:t>
            </a:r>
          </a:p>
          <a:p>
            <a:endParaRPr lang="en-GB" dirty="0"/>
          </a:p>
          <a:p>
            <a:r>
              <a:rPr lang="en-GB" dirty="0"/>
              <a:t>When you breathe in, you raised </a:t>
            </a:r>
            <a:r>
              <a:rPr lang="en-GB" dirty="0" err="1"/>
              <a:t>intrathoracic</a:t>
            </a:r>
            <a:r>
              <a:rPr lang="en-GB" dirty="0"/>
              <a:t> pressure, which is detected by the baroreceptors in your aortic arch and carotid sinus. So your body thinks your blood pressure has increased and reduces your heart rate to compensate</a:t>
            </a:r>
          </a:p>
          <a:p>
            <a:endParaRPr lang="en-GB" dirty="0"/>
          </a:p>
          <a:p>
            <a:r>
              <a:rPr lang="en-GB" dirty="0"/>
              <a:t>Cardiac output = heart rate x stroke volume</a:t>
            </a:r>
          </a:p>
          <a:p>
            <a:endParaRPr lang="en-GB" dirty="0"/>
          </a:p>
          <a:p>
            <a:r>
              <a:rPr lang="en-GB" dirty="0"/>
              <a:t>Arterial</a:t>
            </a:r>
            <a:r>
              <a:rPr lang="en-GB" baseline="0" dirty="0"/>
              <a:t> blood pressure = cardiac output x total peripheral resistance</a:t>
            </a:r>
          </a:p>
          <a:p>
            <a:endParaRPr lang="en-GB" baseline="0" dirty="0"/>
          </a:p>
          <a:p>
            <a:r>
              <a:rPr lang="en-GB" baseline="0" dirty="0"/>
              <a:t>ABP = heart rate x stroke volume x </a:t>
            </a:r>
            <a:r>
              <a:rPr lang="en-GB" baseline="0" dirty="0" smtClean="0"/>
              <a:t>TPR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reflects the fact that your SAN is very sensitive to modulation by your sympathetic &amp; parasympathetic nervous systems – we don’t tend to see this variation in impulses generated from other parts of the heart, as they do not receive the same autonomic input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5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2) Sinus </a:t>
            </a:r>
            <a:r>
              <a:rPr lang="en-GB" dirty="0" err="1"/>
              <a:t>bradycardia</a:t>
            </a:r>
            <a:r>
              <a:rPr lang="en-GB" dirty="0"/>
              <a:t>: HR &lt;60bpm</a:t>
            </a:r>
          </a:p>
          <a:p>
            <a:endParaRPr lang="en-GB" dirty="0"/>
          </a:p>
          <a:p>
            <a:r>
              <a:rPr lang="en-GB" dirty="0"/>
              <a:t>Seen in fit young people</a:t>
            </a:r>
          </a:p>
          <a:p>
            <a:endParaRPr lang="en-GB" dirty="0"/>
          </a:p>
          <a:p>
            <a:r>
              <a:rPr lang="en-GB" dirty="0"/>
              <a:t>Also seen in hypothermia, hypothyroidism and immediately after an MI</a:t>
            </a:r>
          </a:p>
          <a:p>
            <a:endParaRPr lang="en-GB" dirty="0"/>
          </a:p>
          <a:p>
            <a:r>
              <a:rPr lang="en-GB" dirty="0"/>
              <a:t>3) Sinus tachycardia: HR &gt;100 </a:t>
            </a:r>
            <a:r>
              <a:rPr lang="en-GB" dirty="0" err="1"/>
              <a:t>bpm</a:t>
            </a:r>
            <a:endParaRPr lang="en-GB" dirty="0"/>
          </a:p>
          <a:p>
            <a:endParaRPr lang="en-GB" dirty="0"/>
          </a:p>
          <a:p>
            <a:r>
              <a:rPr lang="en-GB" dirty="0"/>
              <a:t>Many causes! Think fight or flight response (fear/pain), exercise</a:t>
            </a:r>
          </a:p>
          <a:p>
            <a:endParaRPr lang="en-GB" dirty="0"/>
          </a:p>
          <a:p>
            <a:r>
              <a:rPr lang="en-GB" dirty="0"/>
              <a:t>Any cause of shock, anaemia, hyperthyroidism, </a:t>
            </a:r>
            <a:r>
              <a:rPr lang="en-GB" dirty="0" err="1"/>
              <a:t>etc</a:t>
            </a:r>
            <a:endParaRPr lang="en-GB" dirty="0"/>
          </a:p>
          <a:p>
            <a:endParaRPr lang="en-GB" dirty="0"/>
          </a:p>
          <a:p>
            <a:r>
              <a:rPr lang="en-GB" dirty="0"/>
              <a:t>Heart rate</a:t>
            </a:r>
            <a:r>
              <a:rPr lang="en-GB" baseline="0" dirty="0"/>
              <a:t> = 300/no of large squares between R waves (R-R interval)</a:t>
            </a:r>
          </a:p>
          <a:p>
            <a:endParaRPr lang="en-GB" baseline="0" dirty="0"/>
          </a:p>
          <a:p>
            <a:r>
              <a:rPr lang="en-GB" baseline="0" dirty="0"/>
              <a:t>1 small square = 0.04s, 1 big square = 0.2s, so 1 second = 5 square</a:t>
            </a:r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429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086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the ‘real’ arrhythmias</a:t>
            </a:r>
          </a:p>
          <a:p>
            <a:endParaRPr lang="en-GB" dirty="0"/>
          </a:p>
          <a:p>
            <a:r>
              <a:rPr lang="en-GB" dirty="0"/>
              <a:t>There are only really </a:t>
            </a:r>
            <a:r>
              <a:rPr lang="en-GB" dirty="0" smtClean="0"/>
              <a:t>6 </a:t>
            </a:r>
            <a:r>
              <a:rPr lang="en-GB" dirty="0"/>
              <a:t>reasons why the heart will generate non-sinus impulses:</a:t>
            </a:r>
          </a:p>
          <a:p>
            <a:r>
              <a:rPr lang="en-GB" dirty="0"/>
              <a:t> 				1) Conduction blocks</a:t>
            </a:r>
          </a:p>
          <a:p>
            <a:r>
              <a:rPr lang="en-GB" dirty="0"/>
              <a:t> 				2) Ectopics</a:t>
            </a:r>
          </a:p>
          <a:p>
            <a:r>
              <a:rPr lang="en-GB" dirty="0"/>
              <a:t> 				3) Escape rhythms</a:t>
            </a:r>
          </a:p>
          <a:p>
            <a:r>
              <a:rPr lang="en-GB" dirty="0"/>
              <a:t> 				4) Pre-excitation syndromes</a:t>
            </a:r>
          </a:p>
          <a:p>
            <a:r>
              <a:rPr lang="en-GB" dirty="0"/>
              <a:t> 				5) Re-entrant arrhythmias</a:t>
            </a:r>
          </a:p>
          <a:p>
            <a:r>
              <a:rPr lang="en-GB" dirty="0"/>
              <a:t>				6) Fibrillation</a:t>
            </a:r>
          </a:p>
          <a:p>
            <a:endParaRPr lang="en-GB" dirty="0"/>
          </a:p>
          <a:p>
            <a:r>
              <a:rPr lang="en-GB" dirty="0"/>
              <a:t>Some arrhythmias will be combinations of these types, and there is a lot of overlap between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653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We’ve already talked about heart block in previous lectures so these concepts shouldn’t be new!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014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non-sinus node (</a:t>
            </a:r>
            <a:r>
              <a:rPr lang="en-GB" dirty="0" err="1"/>
              <a:t>e.g</a:t>
            </a:r>
            <a:r>
              <a:rPr lang="en-GB" dirty="0"/>
              <a:t> bundle of His, ventricular muscle) may gain ‘enhanced automaticity’ (i.e. becomes a bit gung-ho)</a:t>
            </a:r>
          </a:p>
          <a:p>
            <a:endParaRPr lang="en-GB" dirty="0"/>
          </a:p>
          <a:p>
            <a:r>
              <a:rPr lang="en-GB" dirty="0"/>
              <a:t>Thus, it may fire when it shouldn’t, creating a heart beat out of sync with the sinus rhythm</a:t>
            </a:r>
          </a:p>
          <a:p>
            <a:endParaRPr lang="en-GB" dirty="0"/>
          </a:p>
          <a:p>
            <a:r>
              <a:rPr lang="en-GB" dirty="0"/>
              <a:t>This can be a single beat (premature contraction) or a prolonged rhythm</a:t>
            </a:r>
          </a:p>
          <a:p>
            <a:endParaRPr lang="en-GB" dirty="0"/>
          </a:p>
          <a:p>
            <a:r>
              <a:rPr lang="en-GB" dirty="0"/>
              <a:t>Single premature contractions are asymptomatic and usually of no clinical significance</a:t>
            </a:r>
          </a:p>
          <a:p>
            <a:endParaRPr lang="en-GB" dirty="0"/>
          </a:p>
          <a:p>
            <a:r>
              <a:rPr lang="en-GB" dirty="0"/>
              <a:t>Prolonged ectopics can create problematic </a:t>
            </a:r>
            <a:r>
              <a:rPr lang="en-GB" dirty="0" err="1"/>
              <a:t>tachyarrhythmias</a:t>
            </a:r>
            <a:r>
              <a:rPr lang="en-GB" dirty="0"/>
              <a:t>, as we shall see later…</a:t>
            </a:r>
          </a:p>
          <a:p>
            <a:endParaRPr lang="en-GB" dirty="0"/>
          </a:p>
          <a:p>
            <a:r>
              <a:rPr lang="en-GB" dirty="0"/>
              <a:t>As with all arrhythmias, ectopics can originate from the atrial muscle, the nodal/junctional region or from the ventricular muscle</a:t>
            </a:r>
          </a:p>
          <a:p>
            <a:endParaRPr lang="en-GB" dirty="0"/>
          </a:p>
          <a:p>
            <a:r>
              <a:rPr lang="en-GB" dirty="0"/>
              <a:t>Using our handy flowchart, we can work out whereabouts they are from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249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non-sinus node (</a:t>
            </a:r>
            <a:r>
              <a:rPr lang="en-GB" dirty="0" err="1"/>
              <a:t>e.g</a:t>
            </a:r>
            <a:r>
              <a:rPr lang="en-GB" dirty="0"/>
              <a:t> bundle of His, ventricular muscle) may gain ‘enhanced automaticity’ (i.e. becomes a bit gung-ho)</a:t>
            </a:r>
          </a:p>
          <a:p>
            <a:endParaRPr lang="en-GB" dirty="0"/>
          </a:p>
          <a:p>
            <a:r>
              <a:rPr lang="en-GB" dirty="0"/>
              <a:t>Thus, it may fire when it shouldn’t, creating a heart beat out of sync with the sinus rhythm</a:t>
            </a:r>
          </a:p>
          <a:p>
            <a:endParaRPr lang="en-GB" dirty="0"/>
          </a:p>
          <a:p>
            <a:r>
              <a:rPr lang="en-GB" dirty="0"/>
              <a:t>This can be a single beat (premature contraction) or a prolonged rhythm</a:t>
            </a:r>
          </a:p>
          <a:p>
            <a:endParaRPr lang="en-GB" dirty="0"/>
          </a:p>
          <a:p>
            <a:r>
              <a:rPr lang="en-GB" dirty="0"/>
              <a:t>Single premature contractions are asymptomatic and usually of no clinical significance</a:t>
            </a:r>
          </a:p>
          <a:p>
            <a:endParaRPr lang="en-GB" dirty="0"/>
          </a:p>
          <a:p>
            <a:r>
              <a:rPr lang="en-GB" dirty="0"/>
              <a:t>Prolonged ectopics can create problematic </a:t>
            </a:r>
            <a:r>
              <a:rPr lang="en-GB" dirty="0" err="1"/>
              <a:t>tachyarrhythmias</a:t>
            </a:r>
            <a:r>
              <a:rPr lang="en-GB" dirty="0"/>
              <a:t>, as we shall see later…</a:t>
            </a:r>
          </a:p>
          <a:p>
            <a:endParaRPr lang="en-GB" dirty="0"/>
          </a:p>
          <a:p>
            <a:r>
              <a:rPr lang="en-GB" dirty="0"/>
              <a:t>As with all arrhythmias, ectopics can originate from the atrial muscle, the nodal/junctional region or from the ventricular muscle</a:t>
            </a:r>
          </a:p>
          <a:p>
            <a:endParaRPr lang="en-GB" dirty="0"/>
          </a:p>
          <a:p>
            <a:r>
              <a:rPr lang="en-GB" dirty="0"/>
              <a:t>Using our handy flowchart, we can work out whereabouts they are from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70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We’ve focused here on single ectopics, but we will</a:t>
            </a:r>
            <a:r>
              <a:rPr lang="en-GB" baseline="0" dirty="0" smtClean="0"/>
              <a:t> return to prolonged ectopics next lecture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704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terms of the ECG, these look exactly the same as ectopic beats</a:t>
            </a:r>
          </a:p>
          <a:p>
            <a:endParaRPr lang="en-GB" dirty="0"/>
          </a:p>
          <a:p>
            <a:r>
              <a:rPr lang="en-GB" dirty="0"/>
              <a:t>However, they come after we’d expect the next beat to occur, unlike ectopics which come before</a:t>
            </a:r>
          </a:p>
          <a:p>
            <a:endParaRPr lang="en-GB" dirty="0"/>
          </a:p>
          <a:p>
            <a:r>
              <a:rPr lang="en-GB" dirty="0"/>
              <a:t>These represent a failure of the SAN to fire when it should</a:t>
            </a:r>
          </a:p>
          <a:p>
            <a:endParaRPr lang="en-GB" dirty="0"/>
          </a:p>
          <a:p>
            <a:r>
              <a:rPr lang="en-GB" dirty="0"/>
              <a:t>As such, these impulses occur because they ‘escape’ from their regular inhibition by the SAN</a:t>
            </a:r>
          </a:p>
          <a:p>
            <a:endParaRPr lang="en-GB" dirty="0"/>
          </a:p>
          <a:p>
            <a:r>
              <a:rPr lang="en-GB" dirty="0"/>
              <a:t>Unlike benign single ectopics, escape beats are protective and may be life-saving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49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we know, in a healthy heart, the </a:t>
            </a:r>
            <a:r>
              <a:rPr lang="en-GB" dirty="0" err="1"/>
              <a:t>sino</a:t>
            </a:r>
            <a:r>
              <a:rPr lang="en-GB" dirty="0"/>
              <a:t>-atrial node (SAN) acts as the pacemaker and determines the heart rate</a:t>
            </a:r>
          </a:p>
          <a:p>
            <a:endParaRPr lang="en-GB" dirty="0"/>
          </a:p>
          <a:p>
            <a:r>
              <a:rPr lang="en-GB" dirty="0"/>
              <a:t>There are other parts of the heart with intrinsic pacing potential, such as the bundle of His or the ventricular muscle</a:t>
            </a:r>
          </a:p>
          <a:p>
            <a:endParaRPr lang="en-GB" dirty="0"/>
          </a:p>
          <a:p>
            <a:r>
              <a:rPr lang="en-GB" dirty="0"/>
              <a:t>However, because the SAN fires faster than these, it is the SAN that therefore determines the rate</a:t>
            </a:r>
          </a:p>
          <a:p>
            <a:endParaRPr lang="en-GB" dirty="0"/>
          </a:p>
          <a:p>
            <a:r>
              <a:rPr lang="en-GB" dirty="0"/>
              <a:t>(the SAN fires at around 70/min; the AV/bundle of His at 50/min; ventricular muscle at 30min)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248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we know, our </a:t>
            </a:r>
            <a:r>
              <a:rPr lang="en-GB" dirty="0" err="1"/>
              <a:t>sino</a:t>
            </a:r>
            <a:r>
              <a:rPr lang="en-GB" dirty="0"/>
              <a:t>-atrial node generates our sinus rhythm</a:t>
            </a:r>
          </a:p>
          <a:p>
            <a:endParaRPr lang="en-GB" dirty="0"/>
          </a:p>
          <a:p>
            <a:r>
              <a:rPr lang="en-GB" dirty="0"/>
              <a:t>So, as the name suggests, sick sinus syndrome is caused by a faulty </a:t>
            </a:r>
            <a:r>
              <a:rPr lang="en-GB" dirty="0" err="1"/>
              <a:t>sino</a:t>
            </a:r>
            <a:r>
              <a:rPr lang="en-GB" dirty="0"/>
              <a:t>-atrial node</a:t>
            </a:r>
          </a:p>
          <a:p>
            <a:endParaRPr lang="en-GB" dirty="0"/>
          </a:p>
          <a:p>
            <a:r>
              <a:rPr lang="en-GB" dirty="0"/>
              <a:t>Because the SAN is damaged, it generates impulses at a slower rate than usual, producing a sinus bradycardia</a:t>
            </a:r>
          </a:p>
          <a:p>
            <a:endParaRPr lang="en-GB" dirty="0"/>
          </a:p>
          <a:p>
            <a:r>
              <a:rPr lang="en-GB" dirty="0"/>
              <a:t>At times, the SAN fails to depolarise at all, forcing escape rhythms to develop</a:t>
            </a:r>
          </a:p>
          <a:p>
            <a:endParaRPr lang="en-GB" dirty="0"/>
          </a:p>
          <a:p>
            <a:r>
              <a:rPr lang="en-GB" dirty="0"/>
              <a:t>Sometimes, the lack of SAN activity allows a number of abnormal tachycardias to develop (fast AF, supraventricular tachycardia, etc)</a:t>
            </a:r>
          </a:p>
          <a:p>
            <a:endParaRPr lang="en-GB" dirty="0"/>
          </a:p>
          <a:p>
            <a:r>
              <a:rPr lang="en-GB" dirty="0"/>
              <a:t>If so, we see rapidly-alternating bradycardias (sinus bradycardia, prolonged escape rhythms) and tachycardias </a:t>
            </a:r>
          </a:p>
          <a:p>
            <a:endParaRPr lang="en-GB" dirty="0"/>
          </a:p>
          <a:p>
            <a:r>
              <a:rPr lang="en-GB" dirty="0"/>
              <a:t>This form of sick sinus syndrome is (creatively…) known as tachycardia-bradycardia syndrome</a:t>
            </a:r>
          </a:p>
          <a:p>
            <a:endParaRPr lang="en-GB" dirty="0"/>
          </a:p>
          <a:p>
            <a:r>
              <a:rPr lang="en-GB" dirty="0"/>
              <a:t>Often presents with syncope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00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we know, our </a:t>
            </a:r>
            <a:r>
              <a:rPr lang="en-GB" dirty="0" err="1"/>
              <a:t>sino</a:t>
            </a:r>
            <a:r>
              <a:rPr lang="en-GB" dirty="0"/>
              <a:t>-atrial node generates our sinus rhythm</a:t>
            </a:r>
          </a:p>
          <a:p>
            <a:endParaRPr lang="en-GB" dirty="0"/>
          </a:p>
          <a:p>
            <a:r>
              <a:rPr lang="en-GB" dirty="0"/>
              <a:t>So, as the name suggests, sick sinus syndrome is caused by a faulty </a:t>
            </a:r>
            <a:r>
              <a:rPr lang="en-GB" dirty="0" err="1"/>
              <a:t>sino</a:t>
            </a:r>
            <a:r>
              <a:rPr lang="en-GB" dirty="0"/>
              <a:t>-atrial node</a:t>
            </a:r>
          </a:p>
          <a:p>
            <a:endParaRPr lang="en-GB" dirty="0"/>
          </a:p>
          <a:p>
            <a:r>
              <a:rPr lang="en-GB" dirty="0"/>
              <a:t>Because the SAN is damaged, it generates impulses at a slower rate than usual, producing a sinus bradycardia</a:t>
            </a:r>
          </a:p>
          <a:p>
            <a:endParaRPr lang="en-GB" dirty="0"/>
          </a:p>
          <a:p>
            <a:r>
              <a:rPr lang="en-GB" dirty="0"/>
              <a:t>At times, the SAN fails to depolarise at all, forcing escape rhythms to develop</a:t>
            </a:r>
          </a:p>
          <a:p>
            <a:endParaRPr lang="en-GB" dirty="0"/>
          </a:p>
          <a:p>
            <a:r>
              <a:rPr lang="en-GB" dirty="0"/>
              <a:t>Sometimes, the lack of SAN activity allows a number of abnormal tachycardias to develop (fast AF, supraventricular tachycardia, etc)</a:t>
            </a:r>
          </a:p>
          <a:p>
            <a:endParaRPr lang="en-GB" dirty="0"/>
          </a:p>
          <a:p>
            <a:r>
              <a:rPr lang="en-GB" dirty="0"/>
              <a:t>If so, we see rapidly-alternating bradycardias (sinus bradycardia, prolonged escape rhythms) and tachycardias </a:t>
            </a:r>
          </a:p>
          <a:p>
            <a:endParaRPr lang="en-GB" dirty="0"/>
          </a:p>
          <a:p>
            <a:r>
              <a:rPr lang="en-GB" dirty="0"/>
              <a:t>This form of sick sinus syndrome is (creatively…) known as tachycardia-bradycardia syndrome</a:t>
            </a:r>
          </a:p>
          <a:p>
            <a:endParaRPr lang="en-GB" dirty="0"/>
          </a:p>
          <a:p>
            <a:r>
              <a:rPr lang="en-GB" dirty="0"/>
              <a:t>Often presents with syncope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00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In 3rd-degree heart block, the impulse from the SAN can’t reach the ventricles, so the ventricles have to generate their own</a:t>
            </a:r>
          </a:p>
          <a:p>
            <a:endParaRPr lang="en-GB" dirty="0"/>
          </a:p>
          <a:p>
            <a:r>
              <a:rPr lang="en-GB" dirty="0"/>
              <a:t>So we see normal P-waves mixed in with weird, wide QRS complexes, with no relationship between the two</a:t>
            </a:r>
          </a:p>
          <a:p>
            <a:endParaRPr lang="en-GB" dirty="0"/>
          </a:p>
          <a:p>
            <a:r>
              <a:rPr lang="en-GB" dirty="0"/>
              <a:t>Other types of heart block (1st-degree, bundle branch block, </a:t>
            </a:r>
            <a:r>
              <a:rPr lang="en-GB" dirty="0" err="1"/>
              <a:t>hemiblock</a:t>
            </a:r>
            <a:r>
              <a:rPr lang="en-GB" dirty="0"/>
              <a:t>) don’t affect the rhythm in this way, so can have ‘NSR with 1st-degree block’, for example</a:t>
            </a:r>
          </a:p>
          <a:p>
            <a:endParaRPr lang="en-GB" dirty="0"/>
          </a:p>
          <a:p>
            <a:r>
              <a:rPr lang="en-GB" dirty="0"/>
              <a:t>2nd-degree heart block creates an irregular pulse but all the impulses are of sinus origin</a:t>
            </a:r>
          </a:p>
          <a:p>
            <a:endParaRPr lang="en-GB" dirty="0"/>
          </a:p>
          <a:p>
            <a:r>
              <a:rPr lang="en-GB" dirty="0"/>
              <a:t>So we would term this an arrhythmia, based on our definition of NSR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83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</a:t>
            </a:r>
            <a:r>
              <a:rPr lang="en-GB" baseline="0" dirty="0"/>
              <a:t> is a </a:t>
            </a:r>
            <a:r>
              <a:rPr lang="en-GB" baseline="0" dirty="0" err="1"/>
              <a:t>Mobitz</a:t>
            </a:r>
            <a:r>
              <a:rPr lang="en-GB" baseline="0" dirty="0"/>
              <a:t> type 1 (</a:t>
            </a:r>
            <a:r>
              <a:rPr lang="en-GB" baseline="0" dirty="0" err="1"/>
              <a:t>Wenckebach</a:t>
            </a:r>
            <a:r>
              <a:rPr lang="en-GB" baseline="0" dirty="0"/>
              <a:t>) block (second-degree heart block) – block within the AVN</a:t>
            </a:r>
          </a:p>
          <a:p>
            <a:endParaRPr lang="en-GB" baseline="0" dirty="0"/>
          </a:p>
          <a:p>
            <a:r>
              <a:rPr lang="en-GB" baseline="0" dirty="0" err="1"/>
              <a:t>Mobitz</a:t>
            </a:r>
            <a:r>
              <a:rPr lang="en-GB" baseline="0" dirty="0"/>
              <a:t> type 2 is a block below the AVN</a:t>
            </a:r>
          </a:p>
          <a:p>
            <a:endParaRPr lang="en-GB" baseline="0" dirty="0"/>
          </a:p>
          <a:p>
            <a:r>
              <a:rPr lang="en-GB" baseline="0" dirty="0"/>
              <a:t>Not all the P-waves can progress through to the ventricles so we see this pattern</a:t>
            </a:r>
          </a:p>
          <a:p>
            <a:endParaRPr lang="en-GB" baseline="0" dirty="0"/>
          </a:p>
          <a:p>
            <a:r>
              <a:rPr lang="en-GB" baseline="0" dirty="0" err="1"/>
              <a:t>Mobitz</a:t>
            </a:r>
            <a:r>
              <a:rPr lang="en-GB" baseline="0" dirty="0"/>
              <a:t> type 2 is far more serious than type 1 and will often progress to third degree heart block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83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158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pretty extreme case!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697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Cardiac rhythm really refers to which part of the heart is in control of the electrical activity</a:t>
            </a:r>
          </a:p>
          <a:p>
            <a:endParaRPr lang="en-GB" dirty="0"/>
          </a:p>
          <a:p>
            <a:r>
              <a:rPr lang="en-GB" dirty="0"/>
              <a:t>So when we talk about rhythm on an ECG, what we really mean is ‘Is the rhythm of sinus origin or not?’ </a:t>
            </a:r>
          </a:p>
          <a:p>
            <a:endParaRPr lang="en-GB" dirty="0"/>
          </a:p>
          <a:p>
            <a:r>
              <a:rPr lang="en-GB" dirty="0"/>
              <a:t>Technically, any rhythm seen on ECG that is *not* normal sinus rhythm (NSR) is termed an arrhythmia</a:t>
            </a:r>
          </a:p>
          <a:p>
            <a:endParaRPr lang="en-GB" dirty="0"/>
          </a:p>
          <a:p>
            <a:r>
              <a:rPr lang="en-GB" dirty="0"/>
              <a:t>NSR = sinus rhythm + heart rate between 60-100bpm + regular pulse</a:t>
            </a:r>
          </a:p>
          <a:p>
            <a:endParaRPr lang="en-GB" dirty="0"/>
          </a:p>
          <a:p>
            <a:r>
              <a:rPr lang="en-GB" dirty="0"/>
              <a:t>Bear in mind that NSR does not have to mean a completely normal ECG: we may still see, for example, axis deviation or some forms of heart block</a:t>
            </a:r>
          </a:p>
          <a:p>
            <a:endParaRPr lang="en-GB" dirty="0"/>
          </a:p>
          <a:p>
            <a:r>
              <a:rPr lang="en-GB" dirty="0"/>
              <a:t>Many arrhythmias will be regular, and some can be of sinus origin</a:t>
            </a:r>
          </a:p>
          <a:p>
            <a:endParaRPr lang="en-GB" dirty="0"/>
          </a:p>
          <a:p>
            <a:r>
              <a:rPr lang="en-GB" dirty="0"/>
              <a:t>Technically,</a:t>
            </a:r>
            <a:r>
              <a:rPr lang="en-GB" baseline="0" dirty="0"/>
              <a:t> arrhythmia should be termed dysrhythmia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358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585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impulse is generated in the SAN, we expect normal P-waves because the impulse depolarises the atrium along the regular conducting pathways</a:t>
            </a:r>
          </a:p>
          <a:p>
            <a:endParaRPr lang="en-GB" dirty="0"/>
          </a:p>
          <a:p>
            <a:r>
              <a:rPr lang="en-GB" dirty="0"/>
              <a:t>If the impulse is generated in the atrial muscle, then we see abnormal P-waves because the impulse depolarises the atrium in an abnormal manner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38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impulse is generated in the SAN, we expect normal P-waves because the impulse depolarises the atrium along the regular conducting pathways</a:t>
            </a:r>
          </a:p>
          <a:p>
            <a:endParaRPr lang="en-GB" dirty="0"/>
          </a:p>
          <a:p>
            <a:r>
              <a:rPr lang="en-GB" dirty="0"/>
              <a:t>If the impulse is generated in the atrial muscle, then we see abnormal P-waves because the impulse depolarises the atrium in an abnormal </a:t>
            </a:r>
            <a:r>
              <a:rPr lang="en-GB" dirty="0" smtClean="0"/>
              <a:t>manner</a:t>
            </a:r>
          </a:p>
          <a:p>
            <a:endParaRPr lang="en-GB" dirty="0" smtClean="0"/>
          </a:p>
          <a:p>
            <a:r>
              <a:rPr lang="en-GB" dirty="0" smtClean="0"/>
              <a:t>The atrial</a:t>
            </a:r>
            <a:r>
              <a:rPr lang="en-GB" baseline="0" dirty="0" smtClean="0"/>
              <a:t> focus can be anywhere in the atria (just not the SAN), so the P-wave can appear in many different ways – there’s no one way an atrial P-wave appears.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Equally, if the atrial focus is near the SAN, it might be impossible to distinguish between that and a sinus beat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386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nodal/</a:t>
            </a:r>
            <a:r>
              <a:rPr lang="en-GB" dirty="0" err="1"/>
              <a:t>junctional</a:t>
            </a:r>
            <a:r>
              <a:rPr lang="en-GB" dirty="0"/>
              <a:t> impulse will not  have a P-wave, because there is no atrial depolarisation</a:t>
            </a:r>
          </a:p>
          <a:p>
            <a:endParaRPr lang="en-GB" dirty="0"/>
          </a:p>
          <a:p>
            <a:r>
              <a:rPr lang="en-GB" dirty="0"/>
              <a:t>We may however see an retrograde P-wave: this is when the impulse spreads back up into the atria and depolarises it (the P-wave is inverted as it travels in the wrong direction)</a:t>
            </a:r>
          </a:p>
          <a:p>
            <a:endParaRPr lang="en-GB" dirty="0"/>
          </a:p>
          <a:p>
            <a:r>
              <a:rPr lang="en-GB" dirty="0"/>
              <a:t>All three of these supraventricular impulses (SAN, atrial muscle, nodal) will then spread into the ventricles via the normal conduction paths, giving us normal QRS complexes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386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nodal/</a:t>
            </a:r>
            <a:r>
              <a:rPr lang="en-GB" dirty="0" err="1"/>
              <a:t>junctional</a:t>
            </a:r>
            <a:r>
              <a:rPr lang="en-GB" dirty="0"/>
              <a:t> impulse will not  have a P-wave, because there is no atrial depolarisation</a:t>
            </a:r>
          </a:p>
          <a:p>
            <a:endParaRPr lang="en-GB" dirty="0"/>
          </a:p>
          <a:p>
            <a:r>
              <a:rPr lang="en-GB" dirty="0"/>
              <a:t>We may however see an retrograde P-wave: this is when the impulse spreads back up into the atria and depolarises it (the P-wave is inverted as it travels in the wrong direction)</a:t>
            </a:r>
          </a:p>
          <a:p>
            <a:endParaRPr lang="en-GB" dirty="0"/>
          </a:p>
          <a:p>
            <a:r>
              <a:rPr lang="en-GB" dirty="0"/>
              <a:t>All three of these supraventricular impulses (SAN, atrial muscle, nodal) will then spread into the ventricles via the normal conduction paths, giving us normal QRS complexes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386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why</a:t>
            </a:r>
            <a:r>
              <a:rPr lang="en-GB" baseline="0" dirty="0"/>
              <a:t> we say that the presence of bundle branch block means we can no longer interpret the ECG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BA26-BD1F-4D39-9DD2-1B2942CD045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453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03465-B1D0-4099-ACBE-0DB4C9BBA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0CEB82-120A-479C-822D-01BF87737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AF8745-5885-478F-BC9D-A68F10A9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A11F73-AE1B-4105-A555-0427B3409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F086AE-8661-4577-B369-F2616950E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93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F3D82C-53E5-459C-8ADF-6F75A261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179592-7C97-428A-AD2D-EC221D676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8739BF-3FE9-44FB-9943-00B179953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F1272F-4977-4BDE-8E8F-2736BCB9F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A16DA6-044C-4827-89F6-FEE5A721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9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F8BDE6-D11B-497A-861C-2BFFEB094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1CA619-F693-48A9-9478-F469B7167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1B0A-7BF2-4734-AEB2-6EE08581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C9F160-A356-444B-977F-D5716EBD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D79463-72AC-4A59-8D0B-FA1CBDE6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610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BC26E8F0-3FC4-47BB-A2F2-B331913793CB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916D6BEF-7434-4F45-97CD-FDBF81FF45D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6001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skerville Old Face" panose="020206020805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askerville Old Face" panose="02020602080505020303" pitchFamily="18" charset="0"/>
              </a:defRPr>
            </a:lvl1pPr>
            <a:lvl2pPr>
              <a:defRPr>
                <a:latin typeface="Baskerville Old Face" panose="02020602080505020303" pitchFamily="18" charset="0"/>
              </a:defRPr>
            </a:lvl2pPr>
            <a:lvl3pPr>
              <a:defRPr>
                <a:latin typeface="Baskerville Old Face" panose="02020602080505020303" pitchFamily="18" charset="0"/>
              </a:defRPr>
            </a:lvl3pPr>
            <a:lvl4pPr>
              <a:defRPr>
                <a:latin typeface="Baskerville Old Face" panose="02020602080505020303" pitchFamily="18" charset="0"/>
              </a:defRPr>
            </a:lvl4pPr>
            <a:lvl5pPr>
              <a:defRPr>
                <a:latin typeface="Baskerville Old Face" panose="020206020805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0CAF33C4-8AC0-4C00-B52E-45AF595239CE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26AD0B20-995D-49AE-9275-96E28783D1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4583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F75F35CD-A7F3-4D0E-9027-4F3650D277A4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506F88B7-94C4-452E-A791-8C3D1C0FB0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6047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94A0FA9A-6E42-414B-BA76-2758ECB1D646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9FDB1110-5A84-4F8D-B880-EA645C9498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5631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2788D85A-F36E-4E24-B5BE-7A546FFF36B6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2EA87D32-6E07-4D81-A3EC-294A75E95BA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8070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4E1572A1-92C3-40E0-BCCF-38A18ABF8B4B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A3B07B01-50DC-4AF1-A9F1-84E63C08F56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3630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32485776-644D-4360-BF9C-71039038024D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75545CB7-6D12-45C9-A027-21EFC7C3E08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735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8E68C4F3-8B03-4550-8733-0D0202AA91B0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49F177D0-918D-450B-BBD1-16E77B3D20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669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C467B-1C72-4D2D-AC63-674FBF5C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skerville Old Face" panose="020206020805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763C7B-712F-4C64-BE5C-380CBC4B3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askerville Old Face" panose="02020602080505020303" pitchFamily="18" charset="0"/>
              </a:defRPr>
            </a:lvl1pPr>
            <a:lvl2pPr>
              <a:defRPr>
                <a:latin typeface="Baskerville Old Face" panose="02020602080505020303" pitchFamily="18" charset="0"/>
              </a:defRPr>
            </a:lvl2pPr>
            <a:lvl3pPr>
              <a:defRPr>
                <a:latin typeface="Baskerville Old Face" panose="02020602080505020303" pitchFamily="18" charset="0"/>
              </a:defRPr>
            </a:lvl3pPr>
            <a:lvl4pPr>
              <a:defRPr>
                <a:latin typeface="Baskerville Old Face" panose="02020602080505020303" pitchFamily="18" charset="0"/>
              </a:defRPr>
            </a:lvl4pPr>
            <a:lvl5pPr>
              <a:defRPr>
                <a:latin typeface="Baskerville Old Face" panose="020206020805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F86996-CB78-48A2-A256-07ADA815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E0C98C-6688-4382-AD37-14E695DE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62FAE3-F1F0-4F3F-94B5-B3470392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262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9BB0D5F1-D452-4E9B-BE20-E6FE72D0B802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09803287-D487-45C2-A7F6-7DC3B1C0266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6087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9F0DC774-9AF8-4AC6-AACC-C771325D6F45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2041F221-322F-4646-9309-F0691C0693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9826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5335F094-7591-4083-B13E-2D585C762497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6EFB6F0A-A18F-47D1-A48A-5AAF33050A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5661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67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70DFA3-E879-41A1-9337-885CB6AD8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EFEF2F54-3795-4D93-835A-4722297F24B0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8C9BC-9ED3-403B-8A95-CFE9B229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FF96CD-5327-4D8E-804D-EB1AD569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185047EB-83BF-4A95-A964-FEFBA73770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8200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skerville Old Face" panose="020206020805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askerville Old Face" panose="02020602080505020303" pitchFamily="18" charset="0"/>
              </a:defRPr>
            </a:lvl1pPr>
            <a:lvl2pPr>
              <a:defRPr>
                <a:latin typeface="Baskerville Old Face" panose="02020602080505020303" pitchFamily="18" charset="0"/>
              </a:defRPr>
            </a:lvl2pPr>
            <a:lvl3pPr>
              <a:defRPr>
                <a:latin typeface="Baskerville Old Face" panose="02020602080505020303" pitchFamily="18" charset="0"/>
              </a:defRPr>
            </a:lvl3pPr>
            <a:lvl4pPr>
              <a:defRPr>
                <a:latin typeface="Baskerville Old Face" panose="02020602080505020303" pitchFamily="18" charset="0"/>
              </a:defRPr>
            </a:lvl4pPr>
            <a:lvl5pPr>
              <a:defRPr>
                <a:latin typeface="Baskerville Old Face" panose="020206020805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7EE61D-3DFC-4E9F-A6B1-935978ABC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BB31EFF3-57BC-4CF0-8182-419BD542DEB6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A26883-AD62-4C0A-BFB6-AB2C81FFC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982A96-311C-42CE-BF2C-99E3C202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8A3B6364-1788-4EAE-BBA9-AA7C4CC925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5630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A7D06B-6F6C-4DFA-8824-DCC384B25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E6187695-4228-48E6-A175-49D747BB641C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387D68-ACA3-48E9-B731-10FACD427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79070-E910-4775-971D-716BBDBB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742B38CA-701A-4275-B227-B315C3E2B1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3966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93648A-35FC-4CBA-AA4F-82E38E248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DBF7416F-153B-42DD-9A24-C7A977A2A034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F1231-A42E-402D-AA03-DFBA39F3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326CDF-70F3-4202-9904-967DAAE78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D0B7C9A9-453F-4070-98BC-29E907408B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4250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67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67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9CDFDD-6833-4137-8952-79A8FCEE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787184D9-0911-4104-AD85-F7D06690B04C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15BA3C4-2ED2-42F3-96B7-5DF7F5FB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1C16DB-D883-44CD-9190-A7F57324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98A4D659-98F3-4180-B742-E9FC113CDE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1551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C5E1205-03C6-4699-81A2-DAEBDABF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EEA2CA1C-6C84-4A94-B9A0-379E95FD074F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2D7581-3149-44AF-B90B-48B62599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923994-89C4-4744-9A6F-B6185060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E75F1691-C6A6-4D13-9C42-D0E63FFC27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2395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E52DBA-ABD7-4677-A75A-FF560802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BA7D9BA3-5919-42AC-8BA1-70E6AB16DC7B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8DAEC05-7270-4B7C-B005-2C34F259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D3B2E8-8D49-4570-BA68-986D6B44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BAEE8878-0466-405B-95C2-735527BED9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835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33D35E-287F-4518-9A7D-E77C686D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A1CE4A-EFBE-4253-BE02-7E2021A28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A2FF2E-0D30-4FCE-B7D5-4F0B9321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F7AFA7-D05F-474B-A8B2-12A9BC59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1BDAE8-3E10-4B0B-A3DC-6B33AF87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594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467"/>
            </a:lvl2pPr>
            <a:lvl3pPr marL="914309" indent="0">
              <a:buNone/>
              <a:defRPr sz="1200"/>
            </a:lvl3pPr>
            <a:lvl4pPr marL="1371464" indent="0">
              <a:buNone/>
              <a:defRPr sz="1067"/>
            </a:lvl4pPr>
            <a:lvl5pPr marL="1828618" indent="0">
              <a:buNone/>
              <a:defRPr sz="1067"/>
            </a:lvl5pPr>
            <a:lvl6pPr marL="2285774" indent="0">
              <a:buNone/>
              <a:defRPr sz="1067"/>
            </a:lvl6pPr>
            <a:lvl7pPr marL="2742926" indent="0">
              <a:buNone/>
              <a:defRPr sz="1067"/>
            </a:lvl7pPr>
            <a:lvl8pPr marL="3200080" indent="0">
              <a:buNone/>
              <a:defRPr sz="1067"/>
            </a:lvl8pPr>
            <a:lvl9pPr marL="3657235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7216DF-98F6-4C6C-8DE3-C404E2AC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F3E0148C-C7CE-40BE-840F-79F7E4E27E05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C7AA84-EA3E-41A1-855A-B8216A3D5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A42D8B-87A3-4B91-BDA0-13D18B252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B2794180-3CDD-4058-99BE-1B7E74BC0C8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2554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467"/>
            </a:lvl2pPr>
            <a:lvl3pPr marL="914309" indent="0">
              <a:buNone/>
              <a:defRPr sz="1200"/>
            </a:lvl3pPr>
            <a:lvl4pPr marL="1371464" indent="0">
              <a:buNone/>
              <a:defRPr sz="1067"/>
            </a:lvl4pPr>
            <a:lvl5pPr marL="1828618" indent="0">
              <a:buNone/>
              <a:defRPr sz="1067"/>
            </a:lvl5pPr>
            <a:lvl6pPr marL="2285774" indent="0">
              <a:buNone/>
              <a:defRPr sz="1067"/>
            </a:lvl6pPr>
            <a:lvl7pPr marL="2742926" indent="0">
              <a:buNone/>
              <a:defRPr sz="1067"/>
            </a:lvl7pPr>
            <a:lvl8pPr marL="3200080" indent="0">
              <a:buNone/>
              <a:defRPr sz="1067"/>
            </a:lvl8pPr>
            <a:lvl9pPr marL="3657235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BBF9E6-6107-420D-BE29-969F3FDD0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BEFBB82A-3E76-4C9B-95D8-425DBBA825E8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C3F821-5A2E-4C17-B081-42B3A9D4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EC275A-A66F-496E-AE1E-B470EB5BF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B1F32A74-4791-4E5E-967D-6B8389E02B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9864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A3D672-8141-4195-9BBF-E497481F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57B8AE9B-A957-427A-87E0-412E4E07F992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4A7DC0-77EA-4684-83A7-A5A017C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6839A7-9ACC-4070-903E-2B189EF0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3862CEA7-04AA-4D1F-B570-D6DEAA364D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6669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C07D17-C018-4D9C-8A68-F27DE65AF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fld id="{22D9DE5C-A315-4C84-A080-10F56214A6DD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81FA4-C493-4CAF-86A6-7909C6C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8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160576-3F3B-476B-BCE3-B7544CD0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 smtClean="0"/>
            </a:lvl1pPr>
          </a:lstStyle>
          <a:p>
            <a:pPr>
              <a:defRPr/>
            </a:pPr>
            <a:fld id="{3D0ECB7F-19EE-4A17-9073-9FC2360B294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715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07FDFA-F7E5-4CC6-A462-E0BC7312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078A34-B4C5-423F-B467-1F40FB849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92D25A-9343-44E5-BBC8-4AFF6E2F1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D9352A-3291-4A33-8216-D7D7A796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7BE140-C5C3-492D-BE77-020B8BC9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004F5A-1898-454D-B7C8-355D1173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9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93EF8-6CEF-4429-B27A-6A29FB45C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F1151E-B424-4CD0-8E43-C12235B9D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F56045-44DD-478E-8D01-34FC14F2C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E3865C7-F42E-4A82-ACC2-B4AEBEAB4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6FFD8C-0475-4094-A9DC-A43917D9F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3E94D6A-38BE-49E6-801B-3789192A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5D8546-2F9A-422C-BB85-7AD278E0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97B8E6D-641B-4AA5-96E5-51B06DDE9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41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2FF0D-2736-47E3-86EB-DDEBEC93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82BE46-2F9E-4B8A-B712-90D237B63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A33A60-9FEE-4B7B-8237-A1892263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CBA41C-7240-4934-9693-1F7373433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5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5C04371-AF11-47A8-B3EE-0809D936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CBA578-EE8A-4D34-A59B-1EB056CDF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6F6C7-4374-4F4F-8B12-908E4482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21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F908B-4D62-4EAE-9FDC-CEA7858B6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66F310-099F-487A-8AB9-FFCA8B0F5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20D1AB-2146-4A66-896A-734E8E089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25AFF0-997E-4F9B-BC62-FADEE2AD0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E9FC44-0682-4BEA-B952-DEFEE76C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79C30A-2935-4489-B73D-C099B293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80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E0247-94E5-4D5C-B071-7E78CCEF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05A8B5-E79D-4BFE-9E7E-2B582B173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3FC52D-0D92-4B53-9479-366EAC886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36F4F8-89A7-4D03-94B2-46CAA0EE0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2F3AC0-2092-490F-BCF0-6075C8C1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EA96DB-B26C-40AD-8187-CB6D6C46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81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C31FD83-B467-4D80-8A43-D3F7515B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16EDCC-D6F8-4B90-8AB1-C485A5AA2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E1D1A6-523D-4D5A-B0E7-EFAE37E5A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2224C-28CC-41C6-ABD2-A43E02C72428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49671-C21D-4C0E-9FDB-823737EB6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C53292-D2B7-4B2B-979C-8053621F6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7BCDB-13C4-40F5-8FB3-324F11DE3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20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skerville Old Face" panose="02020602080505020303" pitchFamily="18" charset="0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 defTabSz="91433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E3ACBD-B729-4BC9-94D3-4CDC78D420B0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 defTabSz="91433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>
            <a:lvl1pPr algn="r" defTabSz="912261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4CE9CD-E75F-4B5C-AA74-40B6A923B1ED}" type="slidenum">
              <a:rPr lang="en-GB" alt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0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2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Baskerville Old Face" panose="02020602080505020303" pitchFamily="18" charset="0"/>
          <a:ea typeface="+mj-ea"/>
          <a:cs typeface="+mj-cs"/>
        </a:defRPr>
      </a:lvl1pPr>
      <a:lvl2pPr algn="l" defTabSz="9122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2pPr>
      <a:lvl3pPr algn="l" defTabSz="9122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3pPr>
      <a:lvl4pPr algn="l" defTabSz="9122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4pPr>
      <a:lvl5pPr algn="l" defTabSz="9122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5pPr>
      <a:lvl6pPr marL="609585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6pPr>
      <a:lvl7pPr marL="1219170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7pPr>
      <a:lvl8pPr marL="1828754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8pPr>
      <a:lvl9pPr marL="2438339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9pPr>
    </p:titleStyle>
    <p:bodyStyle>
      <a:lvl1pPr marL="226478" indent="-226478" algn="l" defTabSz="912261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1pPr>
      <a:lvl2pPr marL="683667" indent="-226478" algn="l" defTabSz="912261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2pPr>
      <a:lvl3pPr marL="1140855" indent="-226478" algn="l" defTabSz="912261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3pPr>
      <a:lvl4pPr marL="1598044" indent="-226478" algn="l" defTabSz="912261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4pPr>
      <a:lvl5pPr marL="2055233" indent="-226478" algn="l" defTabSz="912261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B7EF1000-A961-4C97-944C-DBB5D04C458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5CEEFFFC-4BBC-4838-A384-279C0E71C3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22866C-2362-473E-8584-07A03E0655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 defTabSz="91433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35D795-383D-41F0-81F2-EC2FF323DA37}" type="datetimeFigureOut">
              <a:rPr lang="en-GB"/>
              <a:pPr>
                <a:defRPr/>
              </a:pPr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183AA9-0050-46E2-A2FC-8E9B58F9E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 defTabSz="91433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4BF26-6591-41FF-9A07-CE73B60B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>
            <a:lvl1pPr algn="r" defTabSz="912261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BACEAB0-DDCF-4E87-A077-C504B2A4E1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560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2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Baskerville Old Face" panose="02020602080505020303" pitchFamily="18" charset="0"/>
          <a:ea typeface="+mj-ea"/>
          <a:cs typeface="+mj-cs"/>
        </a:defRPr>
      </a:lvl1pPr>
      <a:lvl2pPr algn="l" defTabSz="9122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2pPr>
      <a:lvl3pPr algn="l" defTabSz="9122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3pPr>
      <a:lvl4pPr algn="l" defTabSz="9122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4pPr>
      <a:lvl5pPr algn="l" defTabSz="9122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5pPr>
      <a:lvl6pPr marL="609585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6pPr>
      <a:lvl7pPr marL="1219170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7pPr>
      <a:lvl8pPr marL="1828754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8pPr>
      <a:lvl9pPr marL="2438339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9pPr>
    </p:titleStyle>
    <p:bodyStyle>
      <a:lvl1pPr marL="226478" indent="-226478" algn="l" defTabSz="912261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1pPr>
      <a:lvl2pPr marL="683667" indent="-226478" algn="l" defTabSz="912261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2pPr>
      <a:lvl3pPr marL="1140855" indent="-226478" algn="l" defTabSz="912261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3pPr>
      <a:lvl4pPr marL="1598044" indent="-226478" algn="l" defTabSz="912261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4pPr>
      <a:lvl5pPr marL="2055233" indent="-226478" algn="l" defTabSz="912261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Baskerville Old Face" panose="02020602080505020303" pitchFamily="18" charset="0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619BC-8D5E-49C5-8B86-B2AAF6B4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903" y="1908685"/>
            <a:ext cx="4853940" cy="1325563"/>
          </a:xfrm>
        </p:spPr>
        <p:txBody>
          <a:bodyPr>
            <a:noAutofit/>
          </a:bodyPr>
          <a:lstStyle/>
          <a:p>
            <a:r>
              <a:rPr lang="en-GB" sz="9600" dirty="0"/>
              <a:t>Lecture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864C23-9D9A-4DDD-923B-A2C77321E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493" y="4205352"/>
            <a:ext cx="5124129" cy="10287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6000" dirty="0" smtClean="0"/>
              <a:t>Arrhythmias </a:t>
            </a:r>
            <a:r>
              <a:rPr lang="en-GB" sz="6000" dirty="0"/>
              <a:t>– part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37106" y="42893"/>
            <a:ext cx="265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u="sng" dirty="0">
                <a:latin typeface="Baskerville Old Face" panose="02020602080505020303" pitchFamily="18" charset="0"/>
              </a:rPr>
              <a:t>Nodal/</a:t>
            </a:r>
            <a:r>
              <a:rPr lang="en-GB" sz="2800" u="sng" dirty="0" err="1">
                <a:latin typeface="Baskerville Old Face" panose="02020602080505020303" pitchFamily="18" charset="0"/>
              </a:rPr>
              <a:t>junctional</a:t>
            </a:r>
            <a:endParaRPr lang="en-GB" sz="2800" u="sng" dirty="0">
              <a:latin typeface="Baskerville Old Face" panose="020206020805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09" y="0"/>
            <a:ext cx="6570968" cy="686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462981" y="3553240"/>
            <a:ext cx="383458" cy="3857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2462982" y="1991033"/>
            <a:ext cx="2521973" cy="1725560"/>
          </a:xfrm>
          <a:prstGeom prst="curvedConnector3">
            <a:avLst>
              <a:gd name="adj1" fmla="val -33626"/>
            </a:avLst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90684" y="3628693"/>
            <a:ext cx="3834581" cy="2167423"/>
          </a:xfrm>
          <a:prstGeom prst="straightConnector1">
            <a:avLst/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4743" y="4749677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Nodal focus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579498" y="3938941"/>
            <a:ext cx="823072" cy="773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138219" y="3628693"/>
            <a:ext cx="0" cy="2167424"/>
          </a:xfrm>
          <a:prstGeom prst="straightConnector1">
            <a:avLst/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078183" y="6076334"/>
            <a:ext cx="2727944" cy="545691"/>
          </a:xfrm>
          <a:prstGeom prst="straightConnector1">
            <a:avLst/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02990" y="644030"/>
            <a:ext cx="4489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latin typeface="Baskerville Old Face" panose="02020602080505020303" pitchFamily="18" charset="0"/>
              </a:rPr>
              <a:t>1) Depolarisation of the atria and the ventricles happens </a:t>
            </a:r>
            <a:r>
              <a:rPr lang="en-GB" sz="2400" i="1" dirty="0">
                <a:latin typeface="Baskerville Old Face" panose="02020602080505020303" pitchFamily="18" charset="0"/>
              </a:rPr>
              <a:t>at the same time</a:t>
            </a:r>
          </a:p>
          <a:p>
            <a:pPr marL="457200" indent="-457200" algn="l">
              <a:buAutoNum type="arabicParenR"/>
            </a:pPr>
            <a:endParaRPr lang="en-GB" sz="2400" i="1" dirty="0">
              <a:latin typeface="Baskerville Old Face" panose="02020602080505020303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16" y="3299179"/>
            <a:ext cx="4331215" cy="197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10412361" y="3746090"/>
            <a:ext cx="0" cy="7669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189761" y="5796116"/>
            <a:ext cx="3211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latin typeface="Baskerville Old Face" panose="02020602080505020303" pitchFamily="18" charset="0"/>
              </a:rPr>
              <a:t>No P-wave, normal QRS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87038" y="6701910"/>
            <a:ext cx="2034639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http://www.pathophys.org/physiology-of-cardiac-conduction-and-contractility/</a:t>
            </a:r>
          </a:p>
        </p:txBody>
      </p:sp>
      <p:sp>
        <p:nvSpPr>
          <p:cNvPr id="2" name="Rectangle 1"/>
          <p:cNvSpPr/>
          <p:nvPr/>
        </p:nvSpPr>
        <p:spPr>
          <a:xfrm rot="10800000" flipV="1">
            <a:off x="7688716" y="5113503"/>
            <a:ext cx="2439038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https://learningcentral.health.unm.edu/learning/user/onlineaccess/CE/bac_online/junc/jeb.html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6471" y="2191580"/>
            <a:ext cx="4535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So the P-wave is hidden in the QRS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50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37106" y="42893"/>
            <a:ext cx="265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u="sng" dirty="0">
                <a:latin typeface="Baskerville Old Face" panose="02020602080505020303" pitchFamily="18" charset="0"/>
              </a:rPr>
              <a:t>Nodal/</a:t>
            </a:r>
            <a:r>
              <a:rPr lang="en-GB" sz="2800" u="sng" dirty="0" err="1">
                <a:latin typeface="Baskerville Old Face" panose="02020602080505020303" pitchFamily="18" charset="0"/>
              </a:rPr>
              <a:t>junctional</a:t>
            </a:r>
            <a:endParaRPr lang="en-GB" sz="2800" u="sng" dirty="0">
              <a:latin typeface="Baskerville Old Face" panose="020206020805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09" y="0"/>
            <a:ext cx="6570968" cy="686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462981" y="3553240"/>
            <a:ext cx="383458" cy="3857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2462982" y="1991033"/>
            <a:ext cx="2521973" cy="1725560"/>
          </a:xfrm>
          <a:prstGeom prst="curvedConnector3">
            <a:avLst>
              <a:gd name="adj1" fmla="val -33626"/>
            </a:avLst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90684" y="3628693"/>
            <a:ext cx="3834581" cy="2167423"/>
          </a:xfrm>
          <a:prstGeom prst="straightConnector1">
            <a:avLst/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4743" y="4749677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Nodal focus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579498" y="3938941"/>
            <a:ext cx="823072" cy="773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138219" y="3628693"/>
            <a:ext cx="0" cy="2167424"/>
          </a:xfrm>
          <a:prstGeom prst="straightConnector1">
            <a:avLst/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078183" y="6076334"/>
            <a:ext cx="2727944" cy="545691"/>
          </a:xfrm>
          <a:prstGeom prst="straightConnector1">
            <a:avLst/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02990" y="644030"/>
            <a:ext cx="4489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latin typeface="Baskerville Old Face" panose="02020602080505020303" pitchFamily="18" charset="0"/>
              </a:rPr>
              <a:t>2) Depolarisation of the atria happens </a:t>
            </a:r>
            <a:r>
              <a:rPr lang="en-GB" sz="2400" i="1" dirty="0">
                <a:latin typeface="Baskerville Old Face" panose="02020602080505020303" pitchFamily="18" charset="0"/>
              </a:rPr>
              <a:t>slightly before </a:t>
            </a:r>
            <a:r>
              <a:rPr lang="en-GB" sz="2400" dirty="0">
                <a:latin typeface="Baskerville Old Face" panose="02020602080505020303" pitchFamily="18" charset="0"/>
              </a:rPr>
              <a:t>the ventricles</a:t>
            </a:r>
          </a:p>
          <a:p>
            <a:pPr algn="l"/>
            <a:endParaRPr lang="en-GB" sz="2400" dirty="0">
              <a:latin typeface="Baskerville Old Face" panose="02020602080505020303" pitchFamily="18" charset="0"/>
            </a:endParaRPr>
          </a:p>
          <a:p>
            <a:pPr algn="l"/>
            <a:r>
              <a:rPr lang="en-GB" sz="2400" dirty="0">
                <a:latin typeface="Baskerville Old Face" panose="02020602080505020303" pitchFamily="18" charset="0"/>
              </a:rPr>
              <a:t>So we visualise atrial depolarisation happening </a:t>
            </a:r>
            <a:r>
              <a:rPr lang="en-GB" sz="2400" i="1" dirty="0">
                <a:latin typeface="Baskerville Old Face" panose="02020602080505020303" pitchFamily="18" charset="0"/>
              </a:rPr>
              <a:t>the wrong way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23731" y="5629417"/>
            <a:ext cx="381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Baskerville Old Face" panose="02020602080505020303" pitchFamily="18" charset="0"/>
              </a:rPr>
              <a:t>Inverted (retrograde) </a:t>
            </a:r>
            <a:r>
              <a:rPr lang="en-GB" sz="2400" dirty="0">
                <a:latin typeface="Baskerville Old Face" panose="02020602080505020303" pitchFamily="18" charset="0"/>
              </a:rPr>
              <a:t>P-wave, normal QRS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87038" y="6701910"/>
            <a:ext cx="2034639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http://www.pathophys.org/physiology-of-cardiac-conduction-and-contractility/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25876" r="44289" b="11376"/>
          <a:stretch/>
        </p:blipFill>
        <p:spPr bwMode="auto">
          <a:xfrm>
            <a:off x="7857154" y="3132830"/>
            <a:ext cx="3967317" cy="238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10471356" y="3982760"/>
            <a:ext cx="0" cy="7669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141645" y="5379060"/>
            <a:ext cx="1759974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https://quizlet.com/133320717/c5-junctional-rhythms-flash-cards/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7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516" y="362280"/>
            <a:ext cx="11756924" cy="62155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dirty="0"/>
              <a:t>All supraventricular impulses will have a </a:t>
            </a:r>
            <a:r>
              <a:rPr lang="en-GB" sz="3600" b="1" dirty="0"/>
              <a:t>normal QRS complex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However, be careful of </a:t>
            </a:r>
            <a:r>
              <a:rPr lang="en-GB" sz="3600" i="1" dirty="0"/>
              <a:t>bundle branch block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A supraventricular tachycardia with a bundle branch block may look like </a:t>
            </a:r>
            <a:r>
              <a:rPr lang="en-GB" sz="3600" dirty="0" smtClean="0"/>
              <a:t>a ventricular tachycardia</a:t>
            </a:r>
            <a:endParaRPr lang="en-GB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r="3144" b="15918"/>
          <a:stretch/>
        </p:blipFill>
        <p:spPr bwMode="auto">
          <a:xfrm>
            <a:off x="2580968" y="2110247"/>
            <a:ext cx="7778924" cy="311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31671" y="2087155"/>
            <a:ext cx="1228221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>
                <a:latin typeface="Baskerville Old Face" panose="02020602080505020303" pitchFamily="18" charset="0"/>
              </a:rPr>
              <a:t>https://en.wikipedia.org/wiki/Bundle_branch_block</a:t>
            </a:r>
            <a:endParaRPr lang="en-GB" sz="400" dirty="0" smtClean="0">
              <a:latin typeface="Baskerville Old Face" panose="020206020805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3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03097" y="304503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u="sng" dirty="0">
                <a:latin typeface="Baskerville Old Face" panose="02020602080505020303" pitchFamily="18" charset="0"/>
              </a:rPr>
              <a:t>Ventricular muscle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18" y="-3736"/>
            <a:ext cx="6570968" cy="68617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781368" y="3479498"/>
            <a:ext cx="693174" cy="635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4818943" y="319949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Ventricular focus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002594" y="843169"/>
            <a:ext cx="125361" cy="2583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1784555" y="1665925"/>
            <a:ext cx="4999703" cy="4012204"/>
          </a:xfrm>
          <a:custGeom>
            <a:avLst/>
            <a:gdLst>
              <a:gd name="connsiteX0" fmla="*/ 4586748 w 4999703"/>
              <a:gd name="connsiteY0" fmla="*/ 2552114 h 4012204"/>
              <a:gd name="connsiteX1" fmla="*/ 4616245 w 4999703"/>
              <a:gd name="connsiteY1" fmla="*/ 2625856 h 4012204"/>
              <a:gd name="connsiteX2" fmla="*/ 4630993 w 4999703"/>
              <a:gd name="connsiteY2" fmla="*/ 2729094 h 4012204"/>
              <a:gd name="connsiteX3" fmla="*/ 4645742 w 4999703"/>
              <a:gd name="connsiteY3" fmla="*/ 2773340 h 4012204"/>
              <a:gd name="connsiteX4" fmla="*/ 4675239 w 4999703"/>
              <a:gd name="connsiteY4" fmla="*/ 2906075 h 4012204"/>
              <a:gd name="connsiteX5" fmla="*/ 4704735 w 4999703"/>
              <a:gd name="connsiteY5" fmla="*/ 2950320 h 4012204"/>
              <a:gd name="connsiteX6" fmla="*/ 4719484 w 4999703"/>
              <a:gd name="connsiteY6" fmla="*/ 2994565 h 4012204"/>
              <a:gd name="connsiteX7" fmla="*/ 4748980 w 4999703"/>
              <a:gd name="connsiteY7" fmla="*/ 3038810 h 4012204"/>
              <a:gd name="connsiteX8" fmla="*/ 4763729 w 4999703"/>
              <a:gd name="connsiteY8" fmla="*/ 3083056 h 4012204"/>
              <a:gd name="connsiteX9" fmla="*/ 4852219 w 4999703"/>
              <a:gd name="connsiteY9" fmla="*/ 3186294 h 4012204"/>
              <a:gd name="connsiteX10" fmla="*/ 4866968 w 4999703"/>
              <a:gd name="connsiteY10" fmla="*/ 3245288 h 4012204"/>
              <a:gd name="connsiteX11" fmla="*/ 4896464 w 4999703"/>
              <a:gd name="connsiteY11" fmla="*/ 3333778 h 4012204"/>
              <a:gd name="connsiteX12" fmla="*/ 4955458 w 4999703"/>
              <a:gd name="connsiteY12" fmla="*/ 3510759 h 4012204"/>
              <a:gd name="connsiteX13" fmla="*/ 4984955 w 4999703"/>
              <a:gd name="connsiteY13" fmla="*/ 3599249 h 4012204"/>
              <a:gd name="connsiteX14" fmla="*/ 4999703 w 4999703"/>
              <a:gd name="connsiteY14" fmla="*/ 3643494 h 4012204"/>
              <a:gd name="connsiteX15" fmla="*/ 4984955 w 4999703"/>
              <a:gd name="connsiteY15" fmla="*/ 3835223 h 4012204"/>
              <a:gd name="connsiteX16" fmla="*/ 4955458 w 4999703"/>
              <a:gd name="connsiteY16" fmla="*/ 3923714 h 4012204"/>
              <a:gd name="connsiteX17" fmla="*/ 4911213 w 4999703"/>
              <a:gd name="connsiteY17" fmla="*/ 3953210 h 4012204"/>
              <a:gd name="connsiteX18" fmla="*/ 4822722 w 4999703"/>
              <a:gd name="connsiteY18" fmla="*/ 4012204 h 4012204"/>
              <a:gd name="connsiteX19" fmla="*/ 4159045 w 4999703"/>
              <a:gd name="connsiteY19" fmla="*/ 3997456 h 4012204"/>
              <a:gd name="connsiteX20" fmla="*/ 4041058 w 4999703"/>
              <a:gd name="connsiteY20" fmla="*/ 3982707 h 4012204"/>
              <a:gd name="connsiteX21" fmla="*/ 3908322 w 4999703"/>
              <a:gd name="connsiteY21" fmla="*/ 3923714 h 4012204"/>
              <a:gd name="connsiteX22" fmla="*/ 3834580 w 4999703"/>
              <a:gd name="connsiteY22" fmla="*/ 3894217 h 4012204"/>
              <a:gd name="connsiteX23" fmla="*/ 3687097 w 4999703"/>
              <a:gd name="connsiteY23" fmla="*/ 3790978 h 4012204"/>
              <a:gd name="connsiteX24" fmla="*/ 3628103 w 4999703"/>
              <a:gd name="connsiteY24" fmla="*/ 3761481 h 4012204"/>
              <a:gd name="connsiteX25" fmla="*/ 3583858 w 4999703"/>
              <a:gd name="connsiteY25" fmla="*/ 3717236 h 4012204"/>
              <a:gd name="connsiteX26" fmla="*/ 3539613 w 4999703"/>
              <a:gd name="connsiteY26" fmla="*/ 3687740 h 4012204"/>
              <a:gd name="connsiteX27" fmla="*/ 3480619 w 4999703"/>
              <a:gd name="connsiteY27" fmla="*/ 3613998 h 4012204"/>
              <a:gd name="connsiteX28" fmla="*/ 3421626 w 4999703"/>
              <a:gd name="connsiteY28" fmla="*/ 3525507 h 4012204"/>
              <a:gd name="connsiteX29" fmla="*/ 3333135 w 4999703"/>
              <a:gd name="connsiteY29" fmla="*/ 3451765 h 4012204"/>
              <a:gd name="connsiteX30" fmla="*/ 3229897 w 4999703"/>
              <a:gd name="connsiteY30" fmla="*/ 3319030 h 4012204"/>
              <a:gd name="connsiteX31" fmla="*/ 3200400 w 4999703"/>
              <a:gd name="connsiteY31" fmla="*/ 3274785 h 4012204"/>
              <a:gd name="connsiteX32" fmla="*/ 3185651 w 4999703"/>
              <a:gd name="connsiteY32" fmla="*/ 3230540 h 4012204"/>
              <a:gd name="connsiteX33" fmla="*/ 3141406 w 4999703"/>
              <a:gd name="connsiteY33" fmla="*/ 3186294 h 4012204"/>
              <a:gd name="connsiteX34" fmla="*/ 3126658 w 4999703"/>
              <a:gd name="connsiteY34" fmla="*/ 3142049 h 4012204"/>
              <a:gd name="connsiteX35" fmla="*/ 3067664 w 4999703"/>
              <a:gd name="connsiteY35" fmla="*/ 3053559 h 4012204"/>
              <a:gd name="connsiteX36" fmla="*/ 3038168 w 4999703"/>
              <a:gd name="connsiteY36" fmla="*/ 3009314 h 4012204"/>
              <a:gd name="connsiteX37" fmla="*/ 3008671 w 4999703"/>
              <a:gd name="connsiteY37" fmla="*/ 2965069 h 4012204"/>
              <a:gd name="connsiteX38" fmla="*/ 2993922 w 4999703"/>
              <a:gd name="connsiteY38" fmla="*/ 2920823 h 4012204"/>
              <a:gd name="connsiteX39" fmla="*/ 2949677 w 4999703"/>
              <a:gd name="connsiteY39" fmla="*/ 2876578 h 4012204"/>
              <a:gd name="connsiteX40" fmla="*/ 2920180 w 4999703"/>
              <a:gd name="connsiteY40" fmla="*/ 2832333 h 4012204"/>
              <a:gd name="connsiteX41" fmla="*/ 2861187 w 4999703"/>
              <a:gd name="connsiteY41" fmla="*/ 2729094 h 4012204"/>
              <a:gd name="connsiteX42" fmla="*/ 2831690 w 4999703"/>
              <a:gd name="connsiteY42" fmla="*/ 2670101 h 4012204"/>
              <a:gd name="connsiteX43" fmla="*/ 2787445 w 4999703"/>
              <a:gd name="connsiteY43" fmla="*/ 2625856 h 4012204"/>
              <a:gd name="connsiteX44" fmla="*/ 2743200 w 4999703"/>
              <a:gd name="connsiteY44" fmla="*/ 2566862 h 4012204"/>
              <a:gd name="connsiteX45" fmla="*/ 2610464 w 4999703"/>
              <a:gd name="connsiteY45" fmla="*/ 2448875 h 4012204"/>
              <a:gd name="connsiteX46" fmla="*/ 2536722 w 4999703"/>
              <a:gd name="connsiteY46" fmla="*/ 2419378 h 4012204"/>
              <a:gd name="connsiteX47" fmla="*/ 2492477 w 4999703"/>
              <a:gd name="connsiteY47" fmla="*/ 2375133 h 4012204"/>
              <a:gd name="connsiteX48" fmla="*/ 2403987 w 4999703"/>
              <a:gd name="connsiteY48" fmla="*/ 2316140 h 4012204"/>
              <a:gd name="connsiteX49" fmla="*/ 2359742 w 4999703"/>
              <a:gd name="connsiteY49" fmla="*/ 2271894 h 4012204"/>
              <a:gd name="connsiteX50" fmla="*/ 2256503 w 4999703"/>
              <a:gd name="connsiteY50" fmla="*/ 2212901 h 4012204"/>
              <a:gd name="connsiteX51" fmla="*/ 2212258 w 4999703"/>
              <a:gd name="connsiteY51" fmla="*/ 2183404 h 4012204"/>
              <a:gd name="connsiteX52" fmla="*/ 2168013 w 4999703"/>
              <a:gd name="connsiteY52" fmla="*/ 2168656 h 4012204"/>
              <a:gd name="connsiteX53" fmla="*/ 2109019 w 4999703"/>
              <a:gd name="connsiteY53" fmla="*/ 2139159 h 4012204"/>
              <a:gd name="connsiteX54" fmla="*/ 2050026 w 4999703"/>
              <a:gd name="connsiteY54" fmla="*/ 2124410 h 4012204"/>
              <a:gd name="connsiteX55" fmla="*/ 1991032 w 4999703"/>
              <a:gd name="connsiteY55" fmla="*/ 2094914 h 4012204"/>
              <a:gd name="connsiteX56" fmla="*/ 1946787 w 4999703"/>
              <a:gd name="connsiteY56" fmla="*/ 2080165 h 4012204"/>
              <a:gd name="connsiteX57" fmla="*/ 1887793 w 4999703"/>
              <a:gd name="connsiteY57" fmla="*/ 2050669 h 4012204"/>
              <a:gd name="connsiteX58" fmla="*/ 1828800 w 4999703"/>
              <a:gd name="connsiteY58" fmla="*/ 2035920 h 4012204"/>
              <a:gd name="connsiteX59" fmla="*/ 1769806 w 4999703"/>
              <a:gd name="connsiteY59" fmla="*/ 2006423 h 4012204"/>
              <a:gd name="connsiteX60" fmla="*/ 1651819 w 4999703"/>
              <a:gd name="connsiteY60" fmla="*/ 1991675 h 4012204"/>
              <a:gd name="connsiteX61" fmla="*/ 1519084 w 4999703"/>
              <a:gd name="connsiteY61" fmla="*/ 1962178 h 4012204"/>
              <a:gd name="connsiteX62" fmla="*/ 1474839 w 4999703"/>
              <a:gd name="connsiteY62" fmla="*/ 1947430 h 4012204"/>
              <a:gd name="connsiteX63" fmla="*/ 855406 w 4999703"/>
              <a:gd name="connsiteY63" fmla="*/ 1962178 h 4012204"/>
              <a:gd name="connsiteX64" fmla="*/ 707922 w 4999703"/>
              <a:gd name="connsiteY64" fmla="*/ 1976927 h 4012204"/>
              <a:gd name="connsiteX65" fmla="*/ 339213 w 4999703"/>
              <a:gd name="connsiteY65" fmla="*/ 1962178 h 4012204"/>
              <a:gd name="connsiteX66" fmla="*/ 221226 w 4999703"/>
              <a:gd name="connsiteY66" fmla="*/ 1932681 h 4012204"/>
              <a:gd name="connsiteX67" fmla="*/ 117987 w 4999703"/>
              <a:gd name="connsiteY67" fmla="*/ 1888436 h 4012204"/>
              <a:gd name="connsiteX68" fmla="*/ 73742 w 4999703"/>
              <a:gd name="connsiteY68" fmla="*/ 1844191 h 4012204"/>
              <a:gd name="connsiteX69" fmla="*/ 29497 w 4999703"/>
              <a:gd name="connsiteY69" fmla="*/ 1740952 h 4012204"/>
              <a:gd name="connsiteX70" fmla="*/ 0 w 4999703"/>
              <a:gd name="connsiteY70" fmla="*/ 1696707 h 4012204"/>
              <a:gd name="connsiteX71" fmla="*/ 14748 w 4999703"/>
              <a:gd name="connsiteY71" fmla="*/ 1327998 h 4012204"/>
              <a:gd name="connsiteX72" fmla="*/ 29497 w 4999703"/>
              <a:gd name="connsiteY72" fmla="*/ 1254256 h 4012204"/>
              <a:gd name="connsiteX73" fmla="*/ 88490 w 4999703"/>
              <a:gd name="connsiteY73" fmla="*/ 1106772 h 4012204"/>
              <a:gd name="connsiteX74" fmla="*/ 117987 w 4999703"/>
              <a:gd name="connsiteY74" fmla="*/ 1062527 h 4012204"/>
              <a:gd name="connsiteX75" fmla="*/ 191729 w 4999703"/>
              <a:gd name="connsiteY75" fmla="*/ 929791 h 4012204"/>
              <a:gd name="connsiteX76" fmla="*/ 221226 w 4999703"/>
              <a:gd name="connsiteY76" fmla="*/ 870798 h 4012204"/>
              <a:gd name="connsiteX77" fmla="*/ 265471 w 4999703"/>
              <a:gd name="connsiteY77" fmla="*/ 826552 h 4012204"/>
              <a:gd name="connsiteX78" fmla="*/ 398206 w 4999703"/>
              <a:gd name="connsiteY78" fmla="*/ 752810 h 4012204"/>
              <a:gd name="connsiteX79" fmla="*/ 457200 w 4999703"/>
              <a:gd name="connsiteY79" fmla="*/ 708565 h 4012204"/>
              <a:gd name="connsiteX80" fmla="*/ 589935 w 4999703"/>
              <a:gd name="connsiteY80" fmla="*/ 693817 h 4012204"/>
              <a:gd name="connsiteX81" fmla="*/ 634180 w 4999703"/>
              <a:gd name="connsiteY81" fmla="*/ 679069 h 4012204"/>
              <a:gd name="connsiteX82" fmla="*/ 840658 w 4999703"/>
              <a:gd name="connsiteY82" fmla="*/ 664320 h 4012204"/>
              <a:gd name="connsiteX83" fmla="*/ 943897 w 4999703"/>
              <a:gd name="connsiteY83" fmla="*/ 634823 h 4012204"/>
              <a:gd name="connsiteX84" fmla="*/ 1047135 w 4999703"/>
              <a:gd name="connsiteY84" fmla="*/ 605327 h 4012204"/>
              <a:gd name="connsiteX85" fmla="*/ 1106129 w 4999703"/>
              <a:gd name="connsiteY85" fmla="*/ 575830 h 4012204"/>
              <a:gd name="connsiteX86" fmla="*/ 1150374 w 4999703"/>
              <a:gd name="connsiteY86" fmla="*/ 561081 h 4012204"/>
              <a:gd name="connsiteX87" fmla="*/ 1194619 w 4999703"/>
              <a:gd name="connsiteY87" fmla="*/ 531585 h 4012204"/>
              <a:gd name="connsiteX88" fmla="*/ 1238864 w 4999703"/>
              <a:gd name="connsiteY88" fmla="*/ 516836 h 4012204"/>
              <a:gd name="connsiteX89" fmla="*/ 1283110 w 4999703"/>
              <a:gd name="connsiteY89" fmla="*/ 487340 h 4012204"/>
              <a:gd name="connsiteX90" fmla="*/ 1342103 w 4999703"/>
              <a:gd name="connsiteY90" fmla="*/ 457843 h 4012204"/>
              <a:gd name="connsiteX91" fmla="*/ 1430593 w 4999703"/>
              <a:gd name="connsiteY91" fmla="*/ 428346 h 4012204"/>
              <a:gd name="connsiteX92" fmla="*/ 1474839 w 4999703"/>
              <a:gd name="connsiteY92" fmla="*/ 384101 h 4012204"/>
              <a:gd name="connsiteX93" fmla="*/ 1519084 w 4999703"/>
              <a:gd name="connsiteY93" fmla="*/ 369352 h 4012204"/>
              <a:gd name="connsiteX94" fmla="*/ 1563329 w 4999703"/>
              <a:gd name="connsiteY94" fmla="*/ 339856 h 4012204"/>
              <a:gd name="connsiteX95" fmla="*/ 1607574 w 4999703"/>
              <a:gd name="connsiteY95" fmla="*/ 325107 h 4012204"/>
              <a:gd name="connsiteX96" fmla="*/ 1696064 w 4999703"/>
              <a:gd name="connsiteY96" fmla="*/ 266114 h 4012204"/>
              <a:gd name="connsiteX97" fmla="*/ 1740310 w 4999703"/>
              <a:gd name="connsiteY97" fmla="*/ 221869 h 4012204"/>
              <a:gd name="connsiteX98" fmla="*/ 1784555 w 4999703"/>
              <a:gd name="connsiteY98" fmla="*/ 207120 h 4012204"/>
              <a:gd name="connsiteX99" fmla="*/ 1858297 w 4999703"/>
              <a:gd name="connsiteY99" fmla="*/ 148127 h 4012204"/>
              <a:gd name="connsiteX100" fmla="*/ 1902542 w 4999703"/>
              <a:gd name="connsiteY100" fmla="*/ 118630 h 4012204"/>
              <a:gd name="connsiteX101" fmla="*/ 1991032 w 4999703"/>
              <a:gd name="connsiteY101" fmla="*/ 89133 h 4012204"/>
              <a:gd name="connsiteX102" fmla="*/ 2035277 w 4999703"/>
              <a:gd name="connsiteY102" fmla="*/ 59636 h 4012204"/>
              <a:gd name="connsiteX103" fmla="*/ 2138516 w 4999703"/>
              <a:gd name="connsiteY103" fmla="*/ 30140 h 4012204"/>
              <a:gd name="connsiteX104" fmla="*/ 2182761 w 4999703"/>
              <a:gd name="connsiteY104" fmla="*/ 15391 h 4012204"/>
              <a:gd name="connsiteX105" fmla="*/ 2521974 w 4999703"/>
              <a:gd name="connsiteY105" fmla="*/ 643 h 401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999703" h="4012204">
                <a:moveTo>
                  <a:pt x="4586748" y="2552114"/>
                </a:moveTo>
                <a:cubicBezTo>
                  <a:pt x="4596580" y="2576695"/>
                  <a:pt x="4609824" y="2600172"/>
                  <a:pt x="4616245" y="2625856"/>
                </a:cubicBezTo>
                <a:cubicBezTo>
                  <a:pt x="4624676" y="2659580"/>
                  <a:pt x="4624176" y="2695007"/>
                  <a:pt x="4630993" y="2729094"/>
                </a:cubicBezTo>
                <a:cubicBezTo>
                  <a:pt x="4634042" y="2744339"/>
                  <a:pt x="4640826" y="2758591"/>
                  <a:pt x="4645742" y="2773340"/>
                </a:cubicBezTo>
                <a:cubicBezTo>
                  <a:pt x="4651408" y="2807334"/>
                  <a:pt x="4657084" y="2869764"/>
                  <a:pt x="4675239" y="2906075"/>
                </a:cubicBezTo>
                <a:cubicBezTo>
                  <a:pt x="4683166" y="2921929"/>
                  <a:pt x="4696808" y="2934466"/>
                  <a:pt x="4704735" y="2950320"/>
                </a:cubicBezTo>
                <a:cubicBezTo>
                  <a:pt x="4711687" y="2964225"/>
                  <a:pt x="4712532" y="2980660"/>
                  <a:pt x="4719484" y="2994565"/>
                </a:cubicBezTo>
                <a:cubicBezTo>
                  <a:pt x="4727411" y="3010419"/>
                  <a:pt x="4741053" y="3022956"/>
                  <a:pt x="4748980" y="3038810"/>
                </a:cubicBezTo>
                <a:cubicBezTo>
                  <a:pt x="4755933" y="3052715"/>
                  <a:pt x="4756016" y="3069558"/>
                  <a:pt x="4763729" y="3083056"/>
                </a:cubicBezTo>
                <a:cubicBezTo>
                  <a:pt x="4788955" y="3127202"/>
                  <a:pt x="4817350" y="3151425"/>
                  <a:pt x="4852219" y="3186294"/>
                </a:cubicBezTo>
                <a:cubicBezTo>
                  <a:pt x="4857135" y="3205959"/>
                  <a:pt x="4861144" y="3225873"/>
                  <a:pt x="4866968" y="3245288"/>
                </a:cubicBezTo>
                <a:cubicBezTo>
                  <a:pt x="4875902" y="3275069"/>
                  <a:pt x="4886632" y="3304281"/>
                  <a:pt x="4896464" y="3333778"/>
                </a:cubicBezTo>
                <a:lnTo>
                  <a:pt x="4955458" y="3510759"/>
                </a:lnTo>
                <a:lnTo>
                  <a:pt x="4984955" y="3599249"/>
                </a:lnTo>
                <a:lnTo>
                  <a:pt x="4999703" y="3643494"/>
                </a:lnTo>
                <a:cubicBezTo>
                  <a:pt x="4994787" y="3707404"/>
                  <a:pt x="4994952" y="3771909"/>
                  <a:pt x="4984955" y="3835223"/>
                </a:cubicBezTo>
                <a:cubicBezTo>
                  <a:pt x="4980106" y="3865935"/>
                  <a:pt x="4981329" y="3906467"/>
                  <a:pt x="4955458" y="3923714"/>
                </a:cubicBezTo>
                <a:cubicBezTo>
                  <a:pt x="4940710" y="3933546"/>
                  <a:pt x="4924830" y="3941863"/>
                  <a:pt x="4911213" y="3953210"/>
                </a:cubicBezTo>
                <a:cubicBezTo>
                  <a:pt x="4837561" y="4014587"/>
                  <a:pt x="4900480" y="3986286"/>
                  <a:pt x="4822722" y="4012204"/>
                </a:cubicBezTo>
                <a:lnTo>
                  <a:pt x="4159045" y="3997456"/>
                </a:lnTo>
                <a:cubicBezTo>
                  <a:pt x="4119438" y="3995961"/>
                  <a:pt x="4079678" y="3991619"/>
                  <a:pt x="4041058" y="3982707"/>
                </a:cubicBezTo>
                <a:cubicBezTo>
                  <a:pt x="3995597" y="3972216"/>
                  <a:pt x="3950557" y="3942485"/>
                  <a:pt x="3908322" y="3923714"/>
                </a:cubicBezTo>
                <a:cubicBezTo>
                  <a:pt x="3884130" y="3912962"/>
                  <a:pt x="3857822" y="3906894"/>
                  <a:pt x="3834580" y="3894217"/>
                </a:cubicBezTo>
                <a:cubicBezTo>
                  <a:pt x="3693667" y="3817355"/>
                  <a:pt x="3796618" y="3859429"/>
                  <a:pt x="3687097" y="3790978"/>
                </a:cubicBezTo>
                <a:cubicBezTo>
                  <a:pt x="3668453" y="3779326"/>
                  <a:pt x="3645994" y="3774260"/>
                  <a:pt x="3628103" y="3761481"/>
                </a:cubicBezTo>
                <a:cubicBezTo>
                  <a:pt x="3611131" y="3749358"/>
                  <a:pt x="3599881" y="3730588"/>
                  <a:pt x="3583858" y="3717236"/>
                </a:cubicBezTo>
                <a:cubicBezTo>
                  <a:pt x="3570241" y="3705889"/>
                  <a:pt x="3554361" y="3697572"/>
                  <a:pt x="3539613" y="3687740"/>
                </a:cubicBezTo>
                <a:cubicBezTo>
                  <a:pt x="3506398" y="3588097"/>
                  <a:pt x="3552463" y="3696105"/>
                  <a:pt x="3480619" y="3613998"/>
                </a:cubicBezTo>
                <a:cubicBezTo>
                  <a:pt x="3457275" y="3587318"/>
                  <a:pt x="3446694" y="3550574"/>
                  <a:pt x="3421626" y="3525507"/>
                </a:cubicBezTo>
                <a:cubicBezTo>
                  <a:pt x="3364846" y="3468728"/>
                  <a:pt x="3394734" y="3492832"/>
                  <a:pt x="3333135" y="3451765"/>
                </a:cubicBezTo>
                <a:cubicBezTo>
                  <a:pt x="3292839" y="3330874"/>
                  <a:pt x="3362538" y="3517989"/>
                  <a:pt x="3229897" y="3319030"/>
                </a:cubicBezTo>
                <a:cubicBezTo>
                  <a:pt x="3220065" y="3304282"/>
                  <a:pt x="3208327" y="3290639"/>
                  <a:pt x="3200400" y="3274785"/>
                </a:cubicBezTo>
                <a:cubicBezTo>
                  <a:pt x="3193447" y="3260880"/>
                  <a:pt x="3194274" y="3243475"/>
                  <a:pt x="3185651" y="3230540"/>
                </a:cubicBezTo>
                <a:cubicBezTo>
                  <a:pt x="3174081" y="3213185"/>
                  <a:pt x="3156154" y="3201043"/>
                  <a:pt x="3141406" y="3186294"/>
                </a:cubicBezTo>
                <a:cubicBezTo>
                  <a:pt x="3136490" y="3171546"/>
                  <a:pt x="3134208" y="3155639"/>
                  <a:pt x="3126658" y="3142049"/>
                </a:cubicBezTo>
                <a:cubicBezTo>
                  <a:pt x="3109442" y="3111060"/>
                  <a:pt x="3087329" y="3083056"/>
                  <a:pt x="3067664" y="3053559"/>
                </a:cubicBezTo>
                <a:lnTo>
                  <a:pt x="3038168" y="3009314"/>
                </a:lnTo>
                <a:cubicBezTo>
                  <a:pt x="3028336" y="2994566"/>
                  <a:pt x="3014276" y="2981885"/>
                  <a:pt x="3008671" y="2965069"/>
                </a:cubicBezTo>
                <a:cubicBezTo>
                  <a:pt x="3003755" y="2950320"/>
                  <a:pt x="3002546" y="2933758"/>
                  <a:pt x="2993922" y="2920823"/>
                </a:cubicBezTo>
                <a:cubicBezTo>
                  <a:pt x="2982352" y="2903469"/>
                  <a:pt x="2963030" y="2892601"/>
                  <a:pt x="2949677" y="2876578"/>
                </a:cubicBezTo>
                <a:cubicBezTo>
                  <a:pt x="2938329" y="2862961"/>
                  <a:pt x="2930012" y="2847081"/>
                  <a:pt x="2920180" y="2832333"/>
                </a:cubicBezTo>
                <a:cubicBezTo>
                  <a:pt x="2891206" y="2745409"/>
                  <a:pt x="2924963" y="2831135"/>
                  <a:pt x="2861187" y="2729094"/>
                </a:cubicBezTo>
                <a:cubicBezTo>
                  <a:pt x="2849535" y="2710450"/>
                  <a:pt x="2844469" y="2687991"/>
                  <a:pt x="2831690" y="2670101"/>
                </a:cubicBezTo>
                <a:cubicBezTo>
                  <a:pt x="2819567" y="2653129"/>
                  <a:pt x="2801019" y="2641692"/>
                  <a:pt x="2787445" y="2625856"/>
                </a:cubicBezTo>
                <a:cubicBezTo>
                  <a:pt x="2771448" y="2607193"/>
                  <a:pt x="2759644" y="2585133"/>
                  <a:pt x="2743200" y="2566862"/>
                </a:cubicBezTo>
                <a:cubicBezTo>
                  <a:pt x="2711217" y="2531325"/>
                  <a:pt x="2660081" y="2473684"/>
                  <a:pt x="2610464" y="2448875"/>
                </a:cubicBezTo>
                <a:cubicBezTo>
                  <a:pt x="2586785" y="2437035"/>
                  <a:pt x="2561303" y="2429210"/>
                  <a:pt x="2536722" y="2419378"/>
                </a:cubicBezTo>
                <a:cubicBezTo>
                  <a:pt x="2521974" y="2404630"/>
                  <a:pt x="2508941" y="2387938"/>
                  <a:pt x="2492477" y="2375133"/>
                </a:cubicBezTo>
                <a:cubicBezTo>
                  <a:pt x="2464494" y="2353369"/>
                  <a:pt x="2429054" y="2341208"/>
                  <a:pt x="2403987" y="2316140"/>
                </a:cubicBezTo>
                <a:cubicBezTo>
                  <a:pt x="2389239" y="2301391"/>
                  <a:pt x="2375765" y="2285247"/>
                  <a:pt x="2359742" y="2271894"/>
                </a:cubicBezTo>
                <a:cubicBezTo>
                  <a:pt x="2320547" y="2239232"/>
                  <a:pt x="2302396" y="2239126"/>
                  <a:pt x="2256503" y="2212901"/>
                </a:cubicBezTo>
                <a:cubicBezTo>
                  <a:pt x="2241113" y="2204107"/>
                  <a:pt x="2228112" y="2191331"/>
                  <a:pt x="2212258" y="2183404"/>
                </a:cubicBezTo>
                <a:cubicBezTo>
                  <a:pt x="2198353" y="2176452"/>
                  <a:pt x="2182302" y="2174780"/>
                  <a:pt x="2168013" y="2168656"/>
                </a:cubicBezTo>
                <a:cubicBezTo>
                  <a:pt x="2147805" y="2159995"/>
                  <a:pt x="2129605" y="2146879"/>
                  <a:pt x="2109019" y="2139159"/>
                </a:cubicBezTo>
                <a:cubicBezTo>
                  <a:pt x="2090040" y="2132042"/>
                  <a:pt x="2069005" y="2131527"/>
                  <a:pt x="2050026" y="2124410"/>
                </a:cubicBezTo>
                <a:cubicBezTo>
                  <a:pt x="2029440" y="2116690"/>
                  <a:pt x="2011240" y="2103575"/>
                  <a:pt x="1991032" y="2094914"/>
                </a:cubicBezTo>
                <a:cubicBezTo>
                  <a:pt x="1976743" y="2088790"/>
                  <a:pt x="1961076" y="2086289"/>
                  <a:pt x="1946787" y="2080165"/>
                </a:cubicBezTo>
                <a:cubicBezTo>
                  <a:pt x="1926579" y="2071504"/>
                  <a:pt x="1908379" y="2058389"/>
                  <a:pt x="1887793" y="2050669"/>
                </a:cubicBezTo>
                <a:cubicBezTo>
                  <a:pt x="1868814" y="2043552"/>
                  <a:pt x="1847779" y="2043037"/>
                  <a:pt x="1828800" y="2035920"/>
                </a:cubicBezTo>
                <a:cubicBezTo>
                  <a:pt x="1808214" y="2028200"/>
                  <a:pt x="1791135" y="2011755"/>
                  <a:pt x="1769806" y="2006423"/>
                </a:cubicBezTo>
                <a:cubicBezTo>
                  <a:pt x="1731354" y="1996810"/>
                  <a:pt x="1691148" y="1996591"/>
                  <a:pt x="1651819" y="1991675"/>
                </a:cubicBezTo>
                <a:cubicBezTo>
                  <a:pt x="1552217" y="1958475"/>
                  <a:pt x="1674821" y="1996787"/>
                  <a:pt x="1519084" y="1962178"/>
                </a:cubicBezTo>
                <a:cubicBezTo>
                  <a:pt x="1503908" y="1958806"/>
                  <a:pt x="1489587" y="1952346"/>
                  <a:pt x="1474839" y="1947430"/>
                </a:cubicBezTo>
                <a:lnTo>
                  <a:pt x="855406" y="1962178"/>
                </a:lnTo>
                <a:cubicBezTo>
                  <a:pt x="806036" y="1964077"/>
                  <a:pt x="757329" y="1976927"/>
                  <a:pt x="707922" y="1976927"/>
                </a:cubicBezTo>
                <a:cubicBezTo>
                  <a:pt x="584921" y="1976927"/>
                  <a:pt x="462116" y="1967094"/>
                  <a:pt x="339213" y="1962178"/>
                </a:cubicBezTo>
                <a:cubicBezTo>
                  <a:pt x="299884" y="1952346"/>
                  <a:pt x="257486" y="1950810"/>
                  <a:pt x="221226" y="1932681"/>
                </a:cubicBezTo>
                <a:cubicBezTo>
                  <a:pt x="148327" y="1896233"/>
                  <a:pt x="183089" y="1910138"/>
                  <a:pt x="117987" y="1888436"/>
                </a:cubicBezTo>
                <a:cubicBezTo>
                  <a:pt x="103239" y="1873688"/>
                  <a:pt x="85865" y="1861163"/>
                  <a:pt x="73742" y="1844191"/>
                </a:cubicBezTo>
                <a:cubicBezTo>
                  <a:pt x="22589" y="1772577"/>
                  <a:pt x="61594" y="1805147"/>
                  <a:pt x="29497" y="1740952"/>
                </a:cubicBezTo>
                <a:cubicBezTo>
                  <a:pt x="21570" y="1725098"/>
                  <a:pt x="9832" y="1711455"/>
                  <a:pt x="0" y="1696707"/>
                </a:cubicBezTo>
                <a:cubicBezTo>
                  <a:pt x="4916" y="1573804"/>
                  <a:pt x="6566" y="1450727"/>
                  <a:pt x="14748" y="1327998"/>
                </a:cubicBezTo>
                <a:cubicBezTo>
                  <a:pt x="16415" y="1302986"/>
                  <a:pt x="22901" y="1278440"/>
                  <a:pt x="29497" y="1254256"/>
                </a:cubicBezTo>
                <a:cubicBezTo>
                  <a:pt x="45264" y="1196445"/>
                  <a:pt x="59712" y="1157133"/>
                  <a:pt x="88490" y="1106772"/>
                </a:cubicBezTo>
                <a:cubicBezTo>
                  <a:pt x="97284" y="1091382"/>
                  <a:pt x="108155" y="1077275"/>
                  <a:pt x="117987" y="1062527"/>
                </a:cubicBezTo>
                <a:cubicBezTo>
                  <a:pt x="158768" y="940177"/>
                  <a:pt x="90309" y="1132627"/>
                  <a:pt x="191729" y="929791"/>
                </a:cubicBezTo>
                <a:cubicBezTo>
                  <a:pt x="201561" y="910127"/>
                  <a:pt x="208447" y="888688"/>
                  <a:pt x="221226" y="870798"/>
                </a:cubicBezTo>
                <a:cubicBezTo>
                  <a:pt x="233349" y="853826"/>
                  <a:pt x="249007" y="839357"/>
                  <a:pt x="265471" y="826552"/>
                </a:cubicBezTo>
                <a:cubicBezTo>
                  <a:pt x="341537" y="767389"/>
                  <a:pt x="331451" y="775063"/>
                  <a:pt x="398206" y="752810"/>
                </a:cubicBezTo>
                <a:cubicBezTo>
                  <a:pt x="417871" y="738062"/>
                  <a:pt x="433706" y="715794"/>
                  <a:pt x="457200" y="708565"/>
                </a:cubicBezTo>
                <a:cubicBezTo>
                  <a:pt x="499749" y="695473"/>
                  <a:pt x="546023" y="701135"/>
                  <a:pt x="589935" y="693817"/>
                </a:cubicBezTo>
                <a:cubicBezTo>
                  <a:pt x="605270" y="691261"/>
                  <a:pt x="618740" y="680885"/>
                  <a:pt x="634180" y="679069"/>
                </a:cubicBezTo>
                <a:cubicBezTo>
                  <a:pt x="702709" y="671007"/>
                  <a:pt x="771832" y="669236"/>
                  <a:pt x="840658" y="664320"/>
                </a:cubicBezTo>
                <a:cubicBezTo>
                  <a:pt x="946742" y="628960"/>
                  <a:pt x="814265" y="671861"/>
                  <a:pt x="943897" y="634823"/>
                </a:cubicBezTo>
                <a:cubicBezTo>
                  <a:pt x="1091975" y="592515"/>
                  <a:pt x="862751" y="651422"/>
                  <a:pt x="1047135" y="605327"/>
                </a:cubicBezTo>
                <a:cubicBezTo>
                  <a:pt x="1066800" y="595495"/>
                  <a:pt x="1085921" y="584491"/>
                  <a:pt x="1106129" y="575830"/>
                </a:cubicBezTo>
                <a:cubicBezTo>
                  <a:pt x="1120418" y="569706"/>
                  <a:pt x="1136469" y="568033"/>
                  <a:pt x="1150374" y="561081"/>
                </a:cubicBezTo>
                <a:cubicBezTo>
                  <a:pt x="1166228" y="553154"/>
                  <a:pt x="1178765" y="539512"/>
                  <a:pt x="1194619" y="531585"/>
                </a:cubicBezTo>
                <a:cubicBezTo>
                  <a:pt x="1208524" y="524633"/>
                  <a:pt x="1224959" y="523788"/>
                  <a:pt x="1238864" y="516836"/>
                </a:cubicBezTo>
                <a:cubicBezTo>
                  <a:pt x="1254718" y="508909"/>
                  <a:pt x="1267720" y="496134"/>
                  <a:pt x="1283110" y="487340"/>
                </a:cubicBezTo>
                <a:cubicBezTo>
                  <a:pt x="1302199" y="476432"/>
                  <a:pt x="1321690" y="466008"/>
                  <a:pt x="1342103" y="457843"/>
                </a:cubicBezTo>
                <a:cubicBezTo>
                  <a:pt x="1370971" y="446295"/>
                  <a:pt x="1430593" y="428346"/>
                  <a:pt x="1430593" y="428346"/>
                </a:cubicBezTo>
                <a:cubicBezTo>
                  <a:pt x="1445342" y="413598"/>
                  <a:pt x="1457484" y="395671"/>
                  <a:pt x="1474839" y="384101"/>
                </a:cubicBezTo>
                <a:cubicBezTo>
                  <a:pt x="1487774" y="375478"/>
                  <a:pt x="1505179" y="376304"/>
                  <a:pt x="1519084" y="369352"/>
                </a:cubicBezTo>
                <a:cubicBezTo>
                  <a:pt x="1534938" y="361425"/>
                  <a:pt x="1547475" y="347783"/>
                  <a:pt x="1563329" y="339856"/>
                </a:cubicBezTo>
                <a:cubicBezTo>
                  <a:pt x="1577234" y="332904"/>
                  <a:pt x="1593984" y="332657"/>
                  <a:pt x="1607574" y="325107"/>
                </a:cubicBezTo>
                <a:cubicBezTo>
                  <a:pt x="1638563" y="307891"/>
                  <a:pt x="1670996" y="291181"/>
                  <a:pt x="1696064" y="266114"/>
                </a:cubicBezTo>
                <a:cubicBezTo>
                  <a:pt x="1710813" y="251366"/>
                  <a:pt x="1722955" y="233439"/>
                  <a:pt x="1740310" y="221869"/>
                </a:cubicBezTo>
                <a:cubicBezTo>
                  <a:pt x="1753245" y="213246"/>
                  <a:pt x="1769807" y="212036"/>
                  <a:pt x="1784555" y="207120"/>
                </a:cubicBezTo>
                <a:cubicBezTo>
                  <a:pt x="1834278" y="132534"/>
                  <a:pt x="1787058" y="183746"/>
                  <a:pt x="1858297" y="148127"/>
                </a:cubicBezTo>
                <a:cubicBezTo>
                  <a:pt x="1874151" y="140200"/>
                  <a:pt x="1886344" y="125829"/>
                  <a:pt x="1902542" y="118630"/>
                </a:cubicBezTo>
                <a:cubicBezTo>
                  <a:pt x="1930954" y="106002"/>
                  <a:pt x="1991032" y="89133"/>
                  <a:pt x="1991032" y="89133"/>
                </a:cubicBezTo>
                <a:cubicBezTo>
                  <a:pt x="2005780" y="79301"/>
                  <a:pt x="2019423" y="67563"/>
                  <a:pt x="2035277" y="59636"/>
                </a:cubicBezTo>
                <a:cubicBezTo>
                  <a:pt x="2058851" y="47849"/>
                  <a:pt x="2116464" y="36441"/>
                  <a:pt x="2138516" y="30140"/>
                </a:cubicBezTo>
                <a:cubicBezTo>
                  <a:pt x="2153464" y="25869"/>
                  <a:pt x="2167371" y="17590"/>
                  <a:pt x="2182761" y="15391"/>
                </a:cubicBezTo>
                <a:cubicBezTo>
                  <a:pt x="2323382" y="-4698"/>
                  <a:pt x="2378001" y="643"/>
                  <a:pt x="2521974" y="643"/>
                </a:cubicBezTo>
              </a:path>
            </a:pathLst>
          </a:custGeom>
          <a:noFill/>
          <a:ln w="1270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11" idx="41"/>
          </p:cNvCxnSpPr>
          <p:nvPr/>
        </p:nvCxnSpPr>
        <p:spPr>
          <a:xfrm>
            <a:off x="4645742" y="4395019"/>
            <a:ext cx="0" cy="471949"/>
          </a:xfrm>
          <a:prstGeom prst="line">
            <a:avLst/>
          </a:prstGeom>
          <a:ln w="127000">
            <a:solidFill>
              <a:srgbClr val="FF66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50658" y="4311444"/>
            <a:ext cx="452284" cy="83575"/>
          </a:xfrm>
          <a:prstGeom prst="line">
            <a:avLst/>
          </a:prstGeom>
          <a:ln w="127000">
            <a:solidFill>
              <a:srgbClr val="FF66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892709" y="3561174"/>
            <a:ext cx="0" cy="471949"/>
          </a:xfrm>
          <a:prstGeom prst="line">
            <a:avLst/>
          </a:prstGeom>
          <a:ln w="127000">
            <a:solidFill>
              <a:srgbClr val="FF66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892709" y="3427132"/>
            <a:ext cx="570272" cy="22870"/>
          </a:xfrm>
          <a:prstGeom prst="line">
            <a:avLst/>
          </a:prstGeom>
          <a:ln w="127000">
            <a:solidFill>
              <a:srgbClr val="FF66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236302" y="1703789"/>
            <a:ext cx="0" cy="471949"/>
          </a:xfrm>
          <a:prstGeom prst="line">
            <a:avLst/>
          </a:prstGeom>
          <a:ln w="127000">
            <a:solidFill>
              <a:srgbClr val="FF66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3746090" y="1471675"/>
            <a:ext cx="490212" cy="119042"/>
          </a:xfrm>
          <a:prstGeom prst="line">
            <a:avLst/>
          </a:prstGeom>
          <a:ln w="127000">
            <a:solidFill>
              <a:srgbClr val="FF66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713406" y="1040787"/>
            <a:ext cx="4478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skerville Old Face" panose="02020602080505020303" pitchFamily="18" charset="0"/>
              </a:rPr>
              <a:t>Depolarisation of the atria &amp; ventricles down abnormal pathways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413" y="2568424"/>
            <a:ext cx="44672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830625" y="5545393"/>
            <a:ext cx="4114800" cy="973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Baskerville Old Face" panose="02020602080505020303" pitchFamily="18" charset="0"/>
              </a:rPr>
              <a:t>Weird &amp; wide </a:t>
            </a:r>
            <a:r>
              <a:rPr lang="en-GB" sz="2800" dirty="0">
                <a:latin typeface="Baskerville Old Face" panose="02020602080505020303" pitchFamily="18" charset="0"/>
              </a:rPr>
              <a:t>QRS, no P-wave, weird T-wave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6938" y="6701910"/>
            <a:ext cx="2034639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http://www.pathophys.org/physiology-of-cardiac-conduction-and-contractility/</a:t>
            </a:r>
          </a:p>
        </p:txBody>
      </p:sp>
      <p:sp>
        <p:nvSpPr>
          <p:cNvPr id="2" name="Rectangle 1"/>
          <p:cNvSpPr/>
          <p:nvPr/>
        </p:nvSpPr>
        <p:spPr>
          <a:xfrm>
            <a:off x="7654413" y="4866968"/>
            <a:ext cx="1828800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https://en.wikipedia.org/wiki/Premature_ventricular_contraction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45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  <p:bldP spid="29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929" y="-14883"/>
            <a:ext cx="10497787" cy="929285"/>
          </a:xfrm>
        </p:spPr>
        <p:txBody>
          <a:bodyPr>
            <a:normAutofit fontScale="90000"/>
          </a:bodyPr>
          <a:lstStyle/>
          <a:p>
            <a:r>
              <a:rPr lang="en-GB" dirty="0"/>
              <a:t>How can we tell where an impulse comes from?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7060" y="914402"/>
            <a:ext cx="1813317" cy="40011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P-wave present?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60125" y="1314511"/>
            <a:ext cx="973776" cy="10368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80165" y="1314511"/>
            <a:ext cx="1092531" cy="10368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66750" y="1428447"/>
            <a:ext cx="420308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72698" y="1459959"/>
            <a:ext cx="455575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6260" y="2327566"/>
            <a:ext cx="1800493" cy="40011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P-wave normal?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757554" y="2751430"/>
            <a:ext cx="1460665" cy="9893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7564" y="3777059"/>
            <a:ext cx="889987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SAN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846959" y="2751425"/>
            <a:ext cx="719839" cy="10256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23079" y="2751426"/>
            <a:ext cx="420308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8963" y="2751426"/>
            <a:ext cx="455575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26005" y="2323914"/>
            <a:ext cx="2605200" cy="40011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Normal QRS complex?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9322131" y="2751425"/>
            <a:ext cx="843148" cy="10256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700377" y="2727680"/>
            <a:ext cx="700111" cy="10493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619013" y="3802927"/>
            <a:ext cx="1781249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Ventricular</a:t>
            </a:r>
            <a:endParaRPr lang="en-GB" sz="28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90135" y="3778470"/>
            <a:ext cx="2565127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Nodal/junctional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81947" y="2882759"/>
            <a:ext cx="420308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64826" y="2882759"/>
            <a:ext cx="455575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75981" y="3838615"/>
            <a:ext cx="1981633" cy="40011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P-waves inverted?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218217" y="4238726"/>
            <a:ext cx="866899" cy="10814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887060" y="4238726"/>
            <a:ext cx="789349" cy="10814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673838" y="5355419"/>
            <a:ext cx="2565127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Nodal/junctional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04644" y="5355419"/>
            <a:ext cx="978153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Atrial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55667" y="4357891"/>
            <a:ext cx="420308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29823" y="4357891"/>
            <a:ext cx="455575" cy="5232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1406" y="6258301"/>
            <a:ext cx="11160428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Using this, we can work out the origin of </a:t>
            </a:r>
            <a:r>
              <a:rPr lang="en-GB" sz="2400" i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any </a:t>
            </a:r>
            <a:r>
              <a:rPr lang="en-GB" sz="2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 impulse, regardless of the type of arrhythmia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4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7" grpId="0"/>
      <p:bldP spid="20" grpId="0"/>
      <p:bldP spid="21" grpId="0"/>
      <p:bldP spid="23" grpId="0"/>
      <p:bldP spid="30" grpId="0"/>
      <p:bldP spid="31" grpId="0"/>
      <p:bldP spid="32" grpId="0"/>
      <p:bldP spid="33" grpId="0"/>
      <p:bldP spid="34" grpId="0"/>
      <p:bldP spid="40" grpId="0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3B7F3-9ECE-4C46-A61E-ACCC549F0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32" y="202156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How can we categorise arrhythmias?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9CEADA-A301-4F0B-ABCF-AF3A68653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87" y="2259239"/>
            <a:ext cx="11794026" cy="3519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We can split arrhythmias into those of:</a:t>
            </a:r>
          </a:p>
          <a:p>
            <a:pPr marL="0" indent="0">
              <a:buNone/>
            </a:pPr>
            <a:r>
              <a:rPr lang="en-GB" sz="4000" dirty="0"/>
              <a:t/>
            </a:r>
            <a:br>
              <a:rPr lang="en-GB" sz="4000" dirty="0"/>
            </a:br>
            <a:r>
              <a:rPr lang="en-GB" sz="4000" dirty="0"/>
              <a:t>1) Sinus origin 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2) Non-sinus origin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99736" y="2592136"/>
            <a:ext cx="7450394" cy="1257194"/>
          </a:xfrm>
        </p:spPr>
        <p:txBody>
          <a:bodyPr/>
          <a:lstStyle/>
          <a:p>
            <a:r>
              <a:rPr lang="en-GB" dirty="0"/>
              <a:t>Arrhythmias of sinus origin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856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75865" cy="869909"/>
          </a:xfrm>
        </p:spPr>
        <p:txBody>
          <a:bodyPr/>
          <a:lstStyle/>
          <a:p>
            <a:r>
              <a:rPr lang="en-GB" dirty="0"/>
              <a:t>Arrhythmias of sinus origin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20" y="994008"/>
            <a:ext cx="11844647" cy="165859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NSR = sinus </a:t>
            </a:r>
            <a:r>
              <a:rPr lang="en-GB" dirty="0" smtClean="0"/>
              <a:t>origin + </a:t>
            </a:r>
            <a:r>
              <a:rPr lang="en-GB" dirty="0"/>
              <a:t>heart rate between 60-100bpm + regular pulse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 expect normal P-waves, normal QRS complexes, constant PR interval, etc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b="13256"/>
          <a:stretch/>
        </p:blipFill>
        <p:spPr bwMode="auto">
          <a:xfrm>
            <a:off x="688772" y="4069248"/>
            <a:ext cx="10957229" cy="249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420" y="2836769"/>
            <a:ext cx="11457579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defTabSz="91433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arenR"/>
            </a:pPr>
            <a:r>
              <a:rPr lang="en-GB" sz="2800" u="sng" dirty="0">
                <a:solidFill>
                  <a:prstClr val="black"/>
                </a:solidFill>
                <a:latin typeface="Baskerville Old Face" panose="02020602080505020303" pitchFamily="18" charset="0"/>
              </a:rPr>
              <a:t>Sinus arrhythmia</a:t>
            </a: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: </a:t>
            </a:r>
          </a:p>
          <a:p>
            <a:pPr lvl="0" defTabSz="914332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Irregular pulse, which </a:t>
            </a:r>
            <a:r>
              <a:rPr lang="en-GB" sz="2800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varies with breathing </a:t>
            </a: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  <a:sym typeface="Wingdings" panose="05000000000000000000" pitchFamily="2" charset="2"/>
              </a:rPr>
              <a:t> v</a:t>
            </a: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ery common in young people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42437" y="6414319"/>
            <a:ext cx="1303562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" dirty="0"/>
              <a:t>https://ekg.academy/learn-ekg?courseid=313&amp;seq=7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486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8" y="-98012"/>
            <a:ext cx="8775865" cy="869909"/>
          </a:xfrm>
        </p:spPr>
        <p:txBody>
          <a:bodyPr/>
          <a:lstStyle/>
          <a:p>
            <a:r>
              <a:rPr lang="en-GB" dirty="0"/>
              <a:t>Arrhythmias of sinus origin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10" y="768721"/>
            <a:ext cx="11844647" cy="2652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2) </a:t>
            </a:r>
            <a:r>
              <a:rPr lang="en-GB" u="sng" dirty="0"/>
              <a:t>Sinus bradycardia</a:t>
            </a:r>
            <a:r>
              <a:rPr lang="en-GB" dirty="0"/>
              <a:t>: HR &lt;60bpm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Seen in fit young people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Also seen in hypothermia, hypothyroidism and </a:t>
            </a:r>
            <a:r>
              <a:rPr lang="en-GB" dirty="0" smtClean="0"/>
              <a:t>following an </a:t>
            </a:r>
            <a:r>
              <a:rPr lang="en-GB" dirty="0"/>
              <a:t>MI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8"/>
          <a:stretch/>
        </p:blipFill>
        <p:spPr bwMode="auto">
          <a:xfrm>
            <a:off x="5150722" y="735116"/>
            <a:ext cx="6923291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795" y="4409768"/>
            <a:ext cx="117708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skerville Old Face" panose="02020602080505020303" pitchFamily="18" charset="0"/>
              </a:rPr>
              <a:t>3) Sinus tachycardia: HR &gt;100 </a:t>
            </a:r>
            <a:r>
              <a:rPr lang="en-GB" sz="2800" dirty="0" err="1">
                <a:latin typeface="Baskerville Old Face" panose="02020602080505020303" pitchFamily="18" charset="0"/>
              </a:rPr>
              <a:t>bpm</a:t>
            </a:r>
            <a:endParaRPr lang="en-GB" sz="2800" dirty="0">
              <a:latin typeface="Baskerville Old Face" panose="02020602080505020303" pitchFamily="18" charset="0"/>
            </a:endParaRPr>
          </a:p>
          <a:p>
            <a:endParaRPr lang="en-GB" sz="2800" dirty="0">
              <a:latin typeface="Baskerville Old Face" panose="020206020805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Baskerville Old Face" panose="02020602080505020303" pitchFamily="18" charset="0"/>
              </a:rPr>
              <a:t>Many causes! Think fight or flight response (fear/pain), </a:t>
            </a:r>
            <a:r>
              <a:rPr lang="en-GB" sz="2800" dirty="0" smtClean="0">
                <a:latin typeface="Baskerville Old Face" panose="02020602080505020303" pitchFamily="18" charset="0"/>
              </a:rPr>
              <a:t>exercise, shock, anaemia, hyperthyroidism, </a:t>
            </a:r>
            <a:r>
              <a:rPr lang="en-GB" sz="2800" dirty="0" err="1" smtClean="0">
                <a:latin typeface="Baskerville Old Face" panose="02020602080505020303" pitchFamily="18" charset="0"/>
              </a:rPr>
              <a:t>etc</a:t>
            </a:r>
            <a:r>
              <a:rPr lang="en-GB" sz="2800" dirty="0" smtClean="0">
                <a:latin typeface="Baskerville Old Face" panose="02020602080505020303" pitchFamily="18" charset="0"/>
              </a:rPr>
              <a:t> - anything </a:t>
            </a:r>
            <a:r>
              <a:rPr lang="en-GB" sz="2800" dirty="0">
                <a:latin typeface="Baskerville Old Face" panose="02020602080505020303" pitchFamily="18" charset="0"/>
              </a:rPr>
              <a:t>else?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9429" r="15789" b="38436"/>
          <a:stretch/>
        </p:blipFill>
        <p:spPr bwMode="auto">
          <a:xfrm>
            <a:off x="5600382" y="3549332"/>
            <a:ext cx="6591618" cy="172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3332" y="5948651"/>
            <a:ext cx="800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dirty="0">
                <a:latin typeface="Baskerville Old Face" panose="02020602080505020303" pitchFamily="18" charset="0"/>
              </a:rPr>
              <a:t>PE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58242" y="754553"/>
            <a:ext cx="1415772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" dirty="0"/>
              <a:t>https://www.slideshare.net/AnnBentley/sinus-bradycardia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91600" y="5071758"/>
            <a:ext cx="3048000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http://physioknowledgebd.blogspot.com/2016/02/sinus-tachycardia.html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78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21" r="56696" b="55242"/>
          <a:stretch/>
        </p:blipFill>
        <p:spPr bwMode="auto">
          <a:xfrm>
            <a:off x="1814319" y="-1"/>
            <a:ext cx="836192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12760" y="6704112"/>
            <a:ext cx="1263487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" dirty="0"/>
              <a:t>https://www.youtube.com/watch?v=lsm6kpWjNT8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84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820" y="1673272"/>
            <a:ext cx="10524493" cy="3740727"/>
          </a:xfrm>
        </p:spPr>
        <p:txBody>
          <a:bodyPr>
            <a:normAutofit/>
          </a:bodyPr>
          <a:lstStyle/>
          <a:p>
            <a:r>
              <a:rPr lang="en-GB" sz="4000" dirty="0" smtClean="0"/>
              <a:t>Defining arrhythmias</a:t>
            </a:r>
          </a:p>
          <a:p>
            <a:endParaRPr lang="en-GB" sz="4000" dirty="0"/>
          </a:p>
          <a:p>
            <a:r>
              <a:rPr lang="en-GB" sz="4000" dirty="0" smtClean="0"/>
              <a:t>How to work out where arrhythmias come from</a:t>
            </a:r>
          </a:p>
          <a:p>
            <a:endParaRPr lang="en-GB" sz="4000" dirty="0"/>
          </a:p>
          <a:p>
            <a:r>
              <a:rPr lang="en-GB" sz="4000" dirty="0" smtClean="0"/>
              <a:t>Ectopics, escape </a:t>
            </a:r>
            <a:r>
              <a:rPr lang="en-GB" sz="4000" dirty="0"/>
              <a:t>rhythms &amp; </a:t>
            </a:r>
            <a:r>
              <a:rPr lang="en-GB" sz="4000" dirty="0" smtClean="0"/>
              <a:t>heart block</a:t>
            </a:r>
            <a:endParaRPr lang="en-GB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47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5717" y="1930228"/>
            <a:ext cx="7450394" cy="1257194"/>
          </a:xfrm>
        </p:spPr>
        <p:txBody>
          <a:bodyPr/>
          <a:lstStyle/>
          <a:p>
            <a:r>
              <a:rPr lang="en-GB" dirty="0"/>
              <a:t>Arrhythmias of non-sinus origin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59D317-124D-4F16-818B-E9268F6AECB0}"/>
              </a:ext>
            </a:extLst>
          </p:cNvPr>
          <p:cNvSpPr txBox="1"/>
          <p:nvPr/>
        </p:nvSpPr>
        <p:spPr>
          <a:xfrm>
            <a:off x="2017822" y="4389120"/>
            <a:ext cx="821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These are the ones </a:t>
            </a:r>
            <a:r>
              <a:rPr lang="en-GB" sz="2800" dirty="0" smtClean="0">
                <a:latin typeface="Baskerville Old Face" panose="02020602080505020303" pitchFamily="18" charset="0"/>
              </a:rPr>
              <a:t>cardiologists really </a:t>
            </a:r>
            <a:r>
              <a:rPr lang="en-GB" sz="2800" dirty="0">
                <a:latin typeface="Baskerville Old Face" panose="02020602080505020303" pitchFamily="18" charset="0"/>
              </a:rPr>
              <a:t>care about – why?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663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-83128"/>
            <a:ext cx="8092044" cy="869909"/>
          </a:xfrm>
        </p:spPr>
        <p:txBody>
          <a:bodyPr/>
          <a:lstStyle/>
          <a:p>
            <a:r>
              <a:rPr lang="en-GB" dirty="0"/>
              <a:t>Arrhythmias of non-sinus origin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36" y="974818"/>
            <a:ext cx="11939649" cy="60892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These are the ‘real’ arrhythmias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There are 6 main reasons why the heart will generate non-sinus impulses</a:t>
            </a:r>
            <a:r>
              <a:rPr lang="en-GB" dirty="0" smtClean="0"/>
              <a:t>:</a:t>
            </a:r>
            <a:endParaRPr lang="en-GB" dirty="0"/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				</a:t>
            </a:r>
            <a:r>
              <a:rPr lang="en-GB" dirty="0" smtClean="0"/>
              <a:t>1) </a:t>
            </a:r>
            <a:r>
              <a:rPr lang="en-GB" dirty="0"/>
              <a:t>Ectopics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				</a:t>
            </a:r>
            <a:r>
              <a:rPr lang="en-GB" dirty="0" smtClean="0"/>
              <a:t>2) </a:t>
            </a:r>
            <a:r>
              <a:rPr lang="en-GB" dirty="0"/>
              <a:t>Escape </a:t>
            </a:r>
            <a:r>
              <a:rPr lang="en-GB" dirty="0" smtClean="0"/>
              <a:t>rhythms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				</a:t>
            </a:r>
            <a:r>
              <a:rPr lang="en-GB" dirty="0" smtClean="0"/>
              <a:t>3) Heart </a:t>
            </a:r>
            <a:r>
              <a:rPr lang="en-GB" dirty="0"/>
              <a:t>block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				4) Pre-excitation syndromes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				5) Re-entrant arrhythmias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				6) Fibrillation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88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7611" y="678426"/>
            <a:ext cx="7237020" cy="6046839"/>
          </a:xfrm>
        </p:spPr>
        <p:txBody>
          <a:bodyPr>
            <a:noAutofit/>
          </a:bodyPr>
          <a:lstStyle/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b="1" i="1" dirty="0" smtClean="0"/>
              <a:t>Ectopics</a:t>
            </a:r>
            <a:endParaRPr lang="en-GB" b="1" i="1" dirty="0"/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Escape </a:t>
            </a:r>
            <a:r>
              <a:rPr lang="en-GB" dirty="0" smtClean="0"/>
              <a:t>rhythms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 smtClean="0"/>
              <a:t>Heart block</a:t>
            </a:r>
            <a:endParaRPr lang="en-GB" dirty="0"/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Pre-excitation syndromes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Re-entrant </a:t>
            </a:r>
            <a:r>
              <a:rPr lang="en-GB" dirty="0" smtClean="0"/>
              <a:t>arrhythmias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 smtClean="0"/>
              <a:t>Fibrillation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017AD8-5311-4BD2-A360-A24E6045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1" y="0"/>
            <a:ext cx="8092044" cy="869909"/>
          </a:xfrm>
        </p:spPr>
        <p:txBody>
          <a:bodyPr/>
          <a:lstStyle/>
          <a:p>
            <a:r>
              <a:rPr lang="en-GB" dirty="0"/>
              <a:t>Arrhythmias of non-sinus origin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8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476" y="2064180"/>
            <a:ext cx="11939649" cy="4380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 non-sinus node may gain ‘</a:t>
            </a:r>
            <a:r>
              <a:rPr lang="en-GB" b="1" dirty="0"/>
              <a:t>enhanced automaticity</a:t>
            </a:r>
            <a:r>
              <a:rPr lang="en-GB" dirty="0"/>
              <a:t>’ </a:t>
            </a:r>
            <a:r>
              <a:rPr lang="en-GB" dirty="0" smtClean="0"/>
              <a:t>(electrolyte disturbances, thyroid problems, caffeine, alcohol, drugs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i.e. it becomes a bit gung-ho and discharges when it shouldn’t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6980" y="0"/>
            <a:ext cx="11195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Baskerville Old Face" panose="02020602080505020303" pitchFamily="18" charset="0"/>
              </a:rPr>
              <a:t>Ectopics (aka </a:t>
            </a:r>
            <a:r>
              <a:rPr lang="en-GB" sz="4000" dirty="0" smtClean="0">
                <a:latin typeface="Baskerville Old Face" panose="02020602080505020303" pitchFamily="18" charset="0"/>
              </a:rPr>
              <a:t>extra-systoles or premature contractions)</a:t>
            </a:r>
            <a:endParaRPr lang="en-GB" sz="4000" dirty="0">
              <a:latin typeface="Baskerville Old Face" panose="020206020805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22B7EC-4E51-4D45-86C2-B2D6D561D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62" y="0"/>
            <a:ext cx="10299875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22402" y="0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https://dissolve.com/stock-photo/False-start-race-woman-running-against-royalty-free-image/101-D25-45-387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7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80" y="1798710"/>
            <a:ext cx="11939649" cy="3938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 non-sinus node may gain ‘</a:t>
            </a:r>
            <a:r>
              <a:rPr lang="en-GB" b="1" dirty="0"/>
              <a:t>enhanced automaticity</a:t>
            </a:r>
            <a:r>
              <a:rPr lang="en-GB" dirty="0"/>
              <a:t>’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i.e. it becomes a bit gung-ho and discharges when it shouldn’t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This can be a single </a:t>
            </a:r>
            <a:r>
              <a:rPr lang="en-GB" dirty="0" smtClean="0"/>
              <a:t>beat </a:t>
            </a:r>
            <a:r>
              <a:rPr lang="en-GB" dirty="0"/>
              <a:t>or a prolonged rhythm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Single </a:t>
            </a:r>
            <a:r>
              <a:rPr lang="en-GB" dirty="0" smtClean="0"/>
              <a:t>ectopics are </a:t>
            </a:r>
            <a:r>
              <a:rPr lang="en-GB" dirty="0"/>
              <a:t>asymptomatic and of no clinical </a:t>
            </a:r>
            <a:r>
              <a:rPr lang="en-GB" dirty="0" smtClean="0"/>
              <a:t>significance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6980" y="0"/>
            <a:ext cx="11195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Baskerville Old Face" panose="02020602080505020303" pitchFamily="18" charset="0"/>
              </a:rPr>
              <a:t>Ectopics (aka </a:t>
            </a:r>
            <a:r>
              <a:rPr lang="en-GB" sz="4000" dirty="0" smtClean="0">
                <a:latin typeface="Baskerville Old Face" panose="02020602080505020303" pitchFamily="18" charset="0"/>
              </a:rPr>
              <a:t>extra-systoles or premature contractions)</a:t>
            </a:r>
            <a:endParaRPr lang="en-GB" sz="4000" dirty="0">
              <a:latin typeface="Baskerville Old Face" panose="020206020805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05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"/>
            <a:ext cx="2368139" cy="822407"/>
          </a:xfrm>
        </p:spPr>
        <p:txBody>
          <a:bodyPr/>
          <a:lstStyle/>
          <a:p>
            <a:r>
              <a:rPr lang="en-GB" dirty="0"/>
              <a:t>Ectopics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05" y="922240"/>
            <a:ext cx="11915899" cy="580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Single ectopic beats always occur </a:t>
            </a:r>
            <a:r>
              <a:rPr lang="en-GB" i="1" dirty="0" smtClean="0"/>
              <a:t>before</a:t>
            </a:r>
            <a:r>
              <a:rPr lang="en-GB" dirty="0" smtClean="0"/>
              <a:t> we expect the next QRS to appear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22077" b="54423"/>
          <a:stretch/>
        </p:blipFill>
        <p:spPr bwMode="auto">
          <a:xfrm>
            <a:off x="1380503" y="2409652"/>
            <a:ext cx="8691568" cy="180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t="27345" r="40306" b="32619"/>
          <a:stretch/>
        </p:blipFill>
        <p:spPr bwMode="auto">
          <a:xfrm>
            <a:off x="2114325" y="4785036"/>
            <a:ext cx="7223935" cy="180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33C2F7-CE64-48F2-9594-664B99961E4B}"/>
              </a:ext>
            </a:extLst>
          </p:cNvPr>
          <p:cNvSpPr txBox="1"/>
          <p:nvPr/>
        </p:nvSpPr>
        <p:spPr>
          <a:xfrm>
            <a:off x="402336" y="4303942"/>
            <a:ext cx="11627368" cy="48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32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b) Junctional/nodal ectopics: </a:t>
            </a:r>
            <a:r>
              <a:rPr lang="en-GB" sz="2800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no </a:t>
            </a: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P-wave or </a:t>
            </a:r>
            <a:r>
              <a:rPr lang="en-GB" sz="2800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inverted P-wave</a:t>
            </a: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, normal QRS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336" y="1597332"/>
            <a:ext cx="874498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32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a) Atrial ectopics: funny P-waves, normal QRS complexes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503" y="4046685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https://www.webmd.com/heart-disease/atrial-fibrillation/premature-atrial-contractions#1</a:t>
            </a:r>
          </a:p>
        </p:txBody>
      </p:sp>
      <p:sp>
        <p:nvSpPr>
          <p:cNvPr id="7" name="Rectangle 6"/>
          <p:cNvSpPr/>
          <p:nvPr/>
        </p:nvSpPr>
        <p:spPr>
          <a:xfrm>
            <a:off x="2114325" y="6437129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http://www.medicine-on-line.com/html/ecg/e0001en_files/08.htm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"/>
            <a:ext cx="2368139" cy="822407"/>
          </a:xfrm>
        </p:spPr>
        <p:txBody>
          <a:bodyPr/>
          <a:lstStyle/>
          <a:p>
            <a:r>
              <a:rPr lang="en-GB" dirty="0"/>
              <a:t>Ectopics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05" y="816223"/>
            <a:ext cx="11915899" cy="4817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c) Ventricular ectopics: aka premature ventricular contractions (PVCs)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No P-wave, wide abnormal QRS complexes, weird </a:t>
            </a:r>
            <a:r>
              <a:rPr lang="en-GB" dirty="0" smtClean="0"/>
              <a:t>T-waves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14396" r="845" b="11391"/>
          <a:stretch/>
        </p:blipFill>
        <p:spPr bwMode="auto">
          <a:xfrm>
            <a:off x="0" y="2544094"/>
            <a:ext cx="12192000" cy="308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479995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https://thephysiologist.org/study-materials/ectopic-beats-palpitations/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981" y="5958348"/>
            <a:ext cx="10929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smtClean="0">
                <a:latin typeface="Baskerville Old Face" panose="02020602080505020303" pitchFamily="18" charset="0"/>
              </a:rPr>
              <a:t>Most ectopics are benign and require no treatment – reduce caffeine/alcohol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49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017AD8-5311-4BD2-A360-A24E6045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1" y="0"/>
            <a:ext cx="8092044" cy="869909"/>
          </a:xfrm>
        </p:spPr>
        <p:txBody>
          <a:bodyPr/>
          <a:lstStyle/>
          <a:p>
            <a:r>
              <a:rPr lang="en-GB" dirty="0"/>
              <a:t>Arrhythmias of non-sinus origin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50127" y="663677"/>
            <a:ext cx="7237020" cy="6046839"/>
          </a:xfrm>
        </p:spPr>
        <p:txBody>
          <a:bodyPr>
            <a:noAutofit/>
          </a:bodyPr>
          <a:lstStyle/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 smtClean="0"/>
              <a:t>Ectopics</a:t>
            </a:r>
            <a:endParaRPr lang="en-GB" dirty="0"/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b="1" i="1" dirty="0"/>
              <a:t>Escape </a:t>
            </a:r>
            <a:r>
              <a:rPr lang="en-GB" b="1" i="1" dirty="0" smtClean="0"/>
              <a:t>rhythms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 smtClean="0"/>
              <a:t>Heart block</a:t>
            </a:r>
            <a:endParaRPr lang="en-GB" dirty="0"/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Pre-excitation syndromes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Re-entrant </a:t>
            </a:r>
            <a:r>
              <a:rPr lang="en-GB" dirty="0" smtClean="0"/>
              <a:t>arrhythmias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 smtClean="0"/>
              <a:t>Fibrillation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6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57" y="1106391"/>
            <a:ext cx="11915899" cy="589333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These </a:t>
            </a:r>
            <a:r>
              <a:rPr lang="en-GB" dirty="0"/>
              <a:t>look </a:t>
            </a:r>
            <a:r>
              <a:rPr lang="en-GB" i="1" dirty="0"/>
              <a:t>exactly the same </a:t>
            </a:r>
            <a:r>
              <a:rPr lang="en-GB" dirty="0"/>
              <a:t>as ectopic beats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However, they come </a:t>
            </a:r>
            <a:r>
              <a:rPr lang="en-GB" i="1" dirty="0"/>
              <a:t>after</a:t>
            </a:r>
            <a:r>
              <a:rPr lang="en-GB" dirty="0"/>
              <a:t> we’d expect the next beat to occur, unlike ectopics which come before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These represent a failure of the SAN to fire when it should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As such, these impulses </a:t>
            </a:r>
            <a:r>
              <a:rPr lang="en-GB" dirty="0" smtClean="0"/>
              <a:t>‘</a:t>
            </a:r>
            <a:r>
              <a:rPr lang="en-GB" dirty="0"/>
              <a:t>escape’ from their regular inhibition by the SAN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Unlike benign single ectopics, escape beats are protective and may be life-saving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71B0B129-B601-42F6-A7D0-77B6CC689E8A}"/>
              </a:ext>
            </a:extLst>
          </p:cNvPr>
          <p:cNvSpPr txBox="1">
            <a:spLocks/>
          </p:cNvSpPr>
          <p:nvPr/>
        </p:nvSpPr>
        <p:spPr>
          <a:xfrm>
            <a:off x="3" y="-41811"/>
            <a:ext cx="8092044" cy="869909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skerville Old Face" panose="02020602080505020303" pitchFamily="18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prstClr val="black"/>
                </a:solidFill>
                <a:ea typeface="+mn-ea"/>
                <a:cs typeface="+mn-cs"/>
              </a:rPr>
              <a:t>Escape rhythms</a:t>
            </a:r>
            <a:endParaRPr lang="en-GB" sz="7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029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316568"/>
            <a:ext cx="10515600" cy="434975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3700" dirty="0"/>
              <a:t>There’s a lot to cover in this lecture…</a:t>
            </a:r>
          </a:p>
          <a:p>
            <a:pPr marL="0" indent="0" eaLnBrk="1" hangingPunct="1">
              <a:buNone/>
            </a:pPr>
            <a:endParaRPr lang="en-GB" altLang="en-US" sz="3700" dirty="0"/>
          </a:p>
          <a:p>
            <a:pPr marL="0" indent="0" eaLnBrk="1" hangingPunct="1">
              <a:buNone/>
            </a:pPr>
            <a:endParaRPr lang="en-GB" altLang="en-US" sz="3700" dirty="0"/>
          </a:p>
          <a:p>
            <a:pPr marL="0" indent="0" eaLnBrk="1" hangingPunct="1">
              <a:buNone/>
            </a:pPr>
            <a:endParaRPr lang="en-GB" altLang="en-US" sz="3700" dirty="0"/>
          </a:p>
          <a:p>
            <a:pPr marL="0" indent="0" algn="r" eaLnBrk="1" hangingPunct="1">
              <a:buNone/>
            </a:pPr>
            <a:r>
              <a:rPr lang="en-GB" altLang="en-US" sz="3700" dirty="0"/>
              <a:t>…so as a reward, at the end we’re </a:t>
            </a:r>
            <a:r>
              <a:rPr lang="en-GB" altLang="en-US" sz="3700" dirty="0" err="1"/>
              <a:t>gonna</a:t>
            </a:r>
            <a:r>
              <a:rPr lang="en-GB" altLang="en-US" sz="3700" dirty="0"/>
              <a:t> watch a video of </a:t>
            </a:r>
            <a:r>
              <a:rPr lang="en-GB" altLang="en-US" sz="3700" dirty="0" smtClean="0"/>
              <a:t>a baby living its best life </a:t>
            </a:r>
            <a:endParaRPr lang="en-GB" altLang="en-US" sz="3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661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CCE6E9-57F0-4E73-A96D-DE377B118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67" y="0"/>
            <a:ext cx="10841666" cy="6888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5167" y="0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https://www.runnersworld.com/news/a20793787/the-story-behind-this-viral-boston-marathon-photo/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88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3"/>
            <a:ext cx="3900055" cy="846159"/>
          </a:xfrm>
        </p:spPr>
        <p:txBody>
          <a:bodyPr/>
          <a:lstStyle/>
          <a:p>
            <a:r>
              <a:rPr lang="en-GB" dirty="0"/>
              <a:t>Escape rhythms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7220" y="1292135"/>
            <a:ext cx="5819214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Atrial escape: abnormal P-waves, normal QRS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7114" y="2858033"/>
            <a:ext cx="6036499" cy="8309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>
              <a:defRPr/>
            </a:pPr>
            <a:r>
              <a:rPr lang="en-GB" sz="2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Junctional/nodal escape: </a:t>
            </a:r>
            <a:r>
              <a:rPr lang="en-GB" sz="2400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no/inverted </a:t>
            </a:r>
            <a:r>
              <a:rPr lang="en-GB" sz="2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P-wave, normal QRS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7609" r="12836"/>
          <a:stretch/>
        </p:blipFill>
        <p:spPr bwMode="auto">
          <a:xfrm>
            <a:off x="2314" y="4045494"/>
            <a:ext cx="5525256" cy="281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57140" y="5451745"/>
            <a:ext cx="6513278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Ventricular escape: no P-wave, weird QRS complex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" y="881818"/>
            <a:ext cx="5879405" cy="1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00624" y="881818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http://www.medicine-on-line.com/html/ecg/e0001en_files/08.htm</a:t>
            </a:r>
          </a:p>
        </p:txBody>
      </p:sp>
      <p:sp>
        <p:nvSpPr>
          <p:cNvPr id="8" name="Rectangle 7"/>
          <p:cNvSpPr/>
          <p:nvPr/>
        </p:nvSpPr>
        <p:spPr>
          <a:xfrm>
            <a:off x="26702" y="6689049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https://brilliantnurse.com/ekg-sinus-node-related-dysrhythmias/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3"/>
          <a:stretch/>
        </p:blipFill>
        <p:spPr bwMode="auto">
          <a:xfrm>
            <a:off x="6829920" y="2145690"/>
            <a:ext cx="5362080" cy="191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888438" y="3876326"/>
            <a:ext cx="1303562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" dirty="0"/>
              <a:t>https://ekg.academy/learn-ekg?courseid=314&amp;seq=8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0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8187"/>
            <a:ext cx="10930270" cy="795647"/>
          </a:xfrm>
        </p:spPr>
        <p:txBody>
          <a:bodyPr>
            <a:normAutofit/>
          </a:bodyPr>
          <a:lstStyle/>
          <a:p>
            <a:r>
              <a:rPr lang="en-GB" dirty="0" smtClean="0"/>
              <a:t>Escape </a:t>
            </a:r>
            <a:r>
              <a:rPr lang="en-GB" dirty="0"/>
              <a:t>rhythms: sick sinus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" y="676092"/>
            <a:ext cx="12108873" cy="45982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Caused by a </a:t>
            </a:r>
            <a:r>
              <a:rPr lang="en-GB" dirty="0" smtClean="0"/>
              <a:t>faulty ‘sick’ </a:t>
            </a:r>
            <a:r>
              <a:rPr lang="en-GB" dirty="0"/>
              <a:t>SAN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damaged SAN generates impulses at a slower rate than usual, producing a </a:t>
            </a:r>
            <a:r>
              <a:rPr lang="en-GB" b="1" dirty="0"/>
              <a:t>sinus bradycardia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At times, the SAN fails to depolarise at all, forcing </a:t>
            </a:r>
            <a:r>
              <a:rPr lang="en-GB" b="1" dirty="0"/>
              <a:t>escape rhythms </a:t>
            </a:r>
            <a:r>
              <a:rPr lang="en-GB" dirty="0"/>
              <a:t>to </a:t>
            </a:r>
            <a:r>
              <a:rPr lang="en-GB" dirty="0" smtClean="0"/>
              <a:t>develop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 see </a:t>
            </a:r>
            <a:r>
              <a:rPr lang="en-GB" b="1" dirty="0"/>
              <a:t>rapidly-alternating bradycardias </a:t>
            </a:r>
            <a:r>
              <a:rPr lang="en-GB" b="1" dirty="0" smtClean="0"/>
              <a:t> </a:t>
            </a:r>
            <a:r>
              <a:rPr lang="en-GB" dirty="0" smtClean="0"/>
              <a:t>and</a:t>
            </a:r>
            <a:r>
              <a:rPr lang="en-GB" b="1" dirty="0" smtClean="0"/>
              <a:t> </a:t>
            </a:r>
            <a:r>
              <a:rPr lang="en-GB" b="1" dirty="0" err="1" smtClean="0"/>
              <a:t>tachycardias</a:t>
            </a:r>
            <a:endParaRPr lang="en-GB" b="1" dirty="0" smtClean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This </a:t>
            </a:r>
            <a:r>
              <a:rPr lang="en-GB" dirty="0" smtClean="0"/>
              <a:t>is also </a:t>
            </a:r>
            <a:r>
              <a:rPr lang="en-GB" dirty="0"/>
              <a:t>(creatively) known as </a:t>
            </a:r>
            <a:r>
              <a:rPr lang="en-GB" b="1" dirty="0"/>
              <a:t>tachycardia-bradycardia </a:t>
            </a:r>
            <a:r>
              <a:rPr lang="en-GB" b="1" dirty="0" smtClean="0"/>
              <a:t>syndrome</a:t>
            </a:r>
            <a:endParaRPr lang="en-GB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738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5"/>
            <a:ext cx="4643252" cy="795647"/>
          </a:xfrm>
        </p:spPr>
        <p:txBody>
          <a:bodyPr>
            <a:normAutofit fontScale="90000"/>
          </a:bodyPr>
          <a:lstStyle/>
          <a:p>
            <a:r>
              <a:rPr lang="en-GB" dirty="0"/>
              <a:t>Sick sinus syndrome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425"/>
            <a:ext cx="12208378" cy="375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005805" y="5094937"/>
            <a:ext cx="1202573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" dirty="0"/>
              <a:t>https://thoracickey.com/sick-sinus-syndrome-2/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7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4" y="0"/>
            <a:ext cx="10930270" cy="795647"/>
          </a:xfrm>
        </p:spPr>
        <p:txBody>
          <a:bodyPr>
            <a:normAutofit/>
          </a:bodyPr>
          <a:lstStyle/>
          <a:p>
            <a:r>
              <a:rPr lang="en-GB" dirty="0" smtClean="0"/>
              <a:t>Escape </a:t>
            </a:r>
            <a:r>
              <a:rPr lang="en-GB" dirty="0"/>
              <a:t>rhythms: sick sinus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" y="676092"/>
            <a:ext cx="12108873" cy="6192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Caused by a faulty SAN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damaged SAN generates impulses at a slower rate than usual, producing a </a:t>
            </a:r>
            <a:r>
              <a:rPr lang="en-GB" b="1" dirty="0"/>
              <a:t>sinus bradycardia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At times, the SAN fails to depolarise at all, forcing </a:t>
            </a:r>
            <a:r>
              <a:rPr lang="en-GB" b="1" dirty="0"/>
              <a:t>escape rhythms </a:t>
            </a:r>
            <a:r>
              <a:rPr lang="en-GB" dirty="0"/>
              <a:t>to develop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 see </a:t>
            </a:r>
            <a:r>
              <a:rPr lang="en-GB" b="1" dirty="0"/>
              <a:t>rapidly-alternating bradycardias </a:t>
            </a:r>
            <a:r>
              <a:rPr lang="en-GB" b="1" dirty="0" smtClean="0"/>
              <a:t> </a:t>
            </a:r>
            <a:r>
              <a:rPr lang="en-GB" dirty="0" smtClean="0"/>
              <a:t>and</a:t>
            </a:r>
            <a:r>
              <a:rPr lang="en-GB" b="1" dirty="0" smtClean="0"/>
              <a:t> </a:t>
            </a:r>
            <a:r>
              <a:rPr lang="en-GB" b="1" dirty="0" err="1" smtClean="0"/>
              <a:t>tachycardias</a:t>
            </a:r>
            <a:endParaRPr lang="en-GB" b="1" dirty="0" smtClean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This </a:t>
            </a:r>
            <a:r>
              <a:rPr lang="en-GB" dirty="0" smtClean="0"/>
              <a:t>is also </a:t>
            </a:r>
            <a:r>
              <a:rPr lang="en-GB" dirty="0"/>
              <a:t>(creatively) known as </a:t>
            </a:r>
            <a:r>
              <a:rPr lang="en-GB" b="1" dirty="0"/>
              <a:t>tachycardia-bradycardia syndrome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Often presents with </a:t>
            </a:r>
            <a:r>
              <a:rPr lang="en-GB" dirty="0" smtClean="0"/>
              <a:t>syncope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What’s the definitive treatment for this condition?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055550" y="627525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smtClean="0">
                <a:latin typeface="Baskerville Old Face" panose="02020602080505020303" pitchFamily="18" charset="0"/>
              </a:rPr>
              <a:t>Pacemaker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5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017AD8-5311-4BD2-A360-A24E6045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1" y="0"/>
            <a:ext cx="8092044" cy="869909"/>
          </a:xfrm>
        </p:spPr>
        <p:txBody>
          <a:bodyPr/>
          <a:lstStyle/>
          <a:p>
            <a:r>
              <a:rPr lang="en-GB" dirty="0"/>
              <a:t>Arrhythmias of non-sinus origin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50127" y="663677"/>
            <a:ext cx="7237020" cy="6046839"/>
          </a:xfrm>
        </p:spPr>
        <p:txBody>
          <a:bodyPr>
            <a:noAutofit/>
          </a:bodyPr>
          <a:lstStyle/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 smtClean="0"/>
              <a:t>Ectopics</a:t>
            </a:r>
            <a:endParaRPr lang="en-GB" dirty="0"/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Escape </a:t>
            </a:r>
            <a:r>
              <a:rPr lang="en-GB" dirty="0" smtClean="0"/>
              <a:t>rhythms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b="1" i="1" dirty="0" smtClean="0"/>
              <a:t>Heart block</a:t>
            </a:r>
            <a:endParaRPr lang="en-GB" b="1" i="1" dirty="0"/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Pre-excitation syndromes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Re-entrant </a:t>
            </a:r>
            <a:r>
              <a:rPr lang="en-GB" dirty="0" smtClean="0"/>
              <a:t>arrhythmias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 smtClean="0"/>
              <a:t>Fibrillation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6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-83128"/>
            <a:ext cx="8092044" cy="869909"/>
          </a:xfrm>
        </p:spPr>
        <p:txBody>
          <a:bodyPr/>
          <a:lstStyle/>
          <a:p>
            <a:r>
              <a:rPr lang="en-GB" dirty="0"/>
              <a:t>Heart block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6" y="747614"/>
            <a:ext cx="5830991" cy="6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5021827" y="3475269"/>
            <a:ext cx="693174" cy="635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84206" y="3501059"/>
            <a:ext cx="265471" cy="47194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268363" y="2595713"/>
            <a:ext cx="471948" cy="4424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902245" y="1105543"/>
            <a:ext cx="48522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u="sng" dirty="0">
                <a:latin typeface="Baskerville Old Face" panose="02020602080505020303" pitchFamily="18" charset="0"/>
              </a:rPr>
              <a:t>3</a:t>
            </a:r>
            <a:r>
              <a:rPr lang="en-GB" sz="2800" u="sng" baseline="30000" dirty="0">
                <a:latin typeface="Baskerville Old Face" panose="02020602080505020303" pitchFamily="18" charset="0"/>
              </a:rPr>
              <a:t>rd</a:t>
            </a:r>
            <a:r>
              <a:rPr lang="en-GB" sz="2800" u="sng" dirty="0">
                <a:latin typeface="Baskerville Old Face" panose="02020602080505020303" pitchFamily="18" charset="0"/>
              </a:rPr>
              <a:t>-degree heart block</a:t>
            </a:r>
            <a:r>
              <a:rPr lang="en-GB" sz="2800" dirty="0">
                <a:latin typeface="Baskerville Old Face" panose="02020602080505020303" pitchFamily="18" charset="0"/>
              </a:rPr>
              <a:t>:</a:t>
            </a:r>
          </a:p>
          <a:p>
            <a:pPr algn="l"/>
            <a:endParaRPr lang="en-GB" sz="2800" dirty="0">
              <a:latin typeface="Baskerville Old Face" panose="02020602080505020303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GB" sz="2800" dirty="0">
                <a:latin typeface="Baskerville Old Face" panose="02020602080505020303" pitchFamily="18" charset="0"/>
              </a:rPr>
              <a:t>Normal P-waves (sinus component)</a:t>
            </a:r>
          </a:p>
          <a:p>
            <a:pPr marL="457200" indent="-457200" algn="l">
              <a:buFontTx/>
              <a:buChar char="-"/>
            </a:pPr>
            <a:endParaRPr lang="en-GB" sz="2800" dirty="0">
              <a:latin typeface="Baskerville Old Face" panose="02020602080505020303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GB" sz="2800" dirty="0" smtClean="0">
                <a:latin typeface="Baskerville Old Face" panose="02020602080505020303" pitchFamily="18" charset="0"/>
              </a:rPr>
              <a:t>Weird &amp; wide </a:t>
            </a:r>
            <a:r>
              <a:rPr lang="en-GB" sz="2800" dirty="0">
                <a:latin typeface="Baskerville Old Face" panose="02020602080505020303" pitchFamily="18" charset="0"/>
              </a:rPr>
              <a:t>QRS </a:t>
            </a:r>
            <a:r>
              <a:rPr lang="en-GB" sz="2800" dirty="0" smtClean="0">
                <a:latin typeface="Baskerville Old Face" panose="02020602080505020303" pitchFamily="18" charset="0"/>
              </a:rPr>
              <a:t>complex </a:t>
            </a:r>
            <a:r>
              <a:rPr lang="en-GB" sz="2800" dirty="0">
                <a:latin typeface="Baskerville Old Face" panose="02020602080505020303" pitchFamily="18" charset="0"/>
              </a:rPr>
              <a:t>(ventricular </a:t>
            </a:r>
            <a:r>
              <a:rPr lang="en-GB" sz="2800" dirty="0" smtClean="0">
                <a:latin typeface="Baskerville Old Face" panose="02020602080505020303" pitchFamily="18" charset="0"/>
              </a:rPr>
              <a:t>escape)</a:t>
            </a:r>
            <a:endParaRPr lang="en-GB" sz="2800" dirty="0">
              <a:latin typeface="Baskerville Old Face" panose="02020602080505020303" pitchFamily="18" charset="0"/>
            </a:endParaRPr>
          </a:p>
          <a:p>
            <a:pPr marL="457200" indent="-457200" algn="l">
              <a:buFontTx/>
              <a:buChar char="-"/>
            </a:pPr>
            <a:endParaRPr lang="en-GB" sz="2800" dirty="0">
              <a:latin typeface="Baskerville Old Face" panose="02020602080505020303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GB" sz="2800" dirty="0">
                <a:latin typeface="Baskerville Old Face" panose="02020602080505020303" pitchFamily="18" charset="0"/>
              </a:rPr>
              <a:t>No relationship between the </a:t>
            </a:r>
            <a:r>
              <a:rPr lang="en-GB" sz="2800" dirty="0" smtClean="0">
                <a:latin typeface="Baskerville Old Face" panose="02020602080505020303" pitchFamily="18" charset="0"/>
              </a:rPr>
              <a:t>two</a:t>
            </a:r>
          </a:p>
          <a:p>
            <a:pPr marL="457200" indent="-457200" algn="l">
              <a:buFontTx/>
              <a:buChar char="-"/>
            </a:pPr>
            <a:endParaRPr lang="en-GB" sz="2800" dirty="0">
              <a:latin typeface="Baskerville Old Face" panose="02020602080505020303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GB" sz="2800" dirty="0" smtClean="0">
                <a:latin typeface="Baskerville Old Face" panose="02020602080505020303" pitchFamily="18" charset="0"/>
              </a:rPr>
              <a:t>Needs a pacemaker</a:t>
            </a:r>
            <a:endParaRPr lang="en-GB" sz="2800" dirty="0">
              <a:latin typeface="Baskerville Old Face" panose="020206020805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7606" y="6672413"/>
            <a:ext cx="2034639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http://www.pathophys.org/physiology-of-cardiac-conduction-and-contractility/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72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B20EC5-22F3-4E2F-86CE-DAAB980CE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3" y="1165001"/>
            <a:ext cx="11936951" cy="45835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2103" y="5884607"/>
            <a:ext cx="8949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The QRS frequency is much lower than the P-wave frequency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319" y="217713"/>
            <a:ext cx="46249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>
                <a:solidFill>
                  <a:prstClr val="black"/>
                </a:solidFill>
                <a:latin typeface="Baskerville Old Face" panose="02020602080505020303" pitchFamily="18" charset="0"/>
              </a:rPr>
              <a:t>3</a:t>
            </a:r>
            <a:r>
              <a:rPr lang="en-GB" sz="4000" u="sng" baseline="30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rd</a:t>
            </a:r>
            <a:r>
              <a:rPr lang="en-GB" sz="4000" u="sng" dirty="0">
                <a:solidFill>
                  <a:prstClr val="black"/>
                </a:solidFill>
                <a:latin typeface="Baskerville Old Face" panose="02020602080505020303" pitchFamily="18" charset="0"/>
              </a:rPr>
              <a:t>-degree heart block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8553" y="5563852"/>
            <a:ext cx="19094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41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999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-83128"/>
            <a:ext cx="8092044" cy="869909"/>
          </a:xfrm>
        </p:spPr>
        <p:txBody>
          <a:bodyPr/>
          <a:lstStyle/>
          <a:p>
            <a:r>
              <a:rPr lang="en-GB" dirty="0"/>
              <a:t>Heart block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981" y="3216447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What type of heart block is this?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4201" y="3216447"/>
            <a:ext cx="6540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Second-degree (</a:t>
            </a:r>
            <a:r>
              <a:rPr lang="en-GB" sz="2800" dirty="0" err="1">
                <a:latin typeface="Baskerville Old Face" panose="02020602080505020303" pitchFamily="18" charset="0"/>
              </a:rPr>
              <a:t>Mobitz</a:t>
            </a:r>
            <a:r>
              <a:rPr lang="en-GB" sz="2800" dirty="0">
                <a:latin typeface="Baskerville Old Face" panose="02020602080505020303" pitchFamily="18" charset="0"/>
              </a:rPr>
              <a:t> type 1/</a:t>
            </a:r>
            <a:r>
              <a:rPr lang="en-GB" sz="2800" dirty="0" err="1">
                <a:latin typeface="Baskerville Old Face" panose="02020602080505020303" pitchFamily="18" charset="0"/>
              </a:rPr>
              <a:t>Wenckebach</a:t>
            </a:r>
            <a:r>
              <a:rPr lang="en-GB" sz="2800" dirty="0">
                <a:latin typeface="Baskerville Old Face" panose="02020602080505020303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92" y="4237803"/>
            <a:ext cx="12133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Second degree heart block is due to delays within/around the AVN</a:t>
            </a:r>
          </a:p>
          <a:p>
            <a:pPr algn="l"/>
            <a:endParaRPr lang="en-GB" sz="2800" dirty="0">
              <a:latin typeface="Baskerville Old Face" panose="02020602080505020303" pitchFamily="18" charset="0"/>
            </a:endParaRPr>
          </a:p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So these rhythms are all of sinus origin, just that the P-wave gets held up at the AVN</a:t>
            </a:r>
          </a:p>
          <a:p>
            <a:pPr algn="l"/>
            <a:endParaRPr lang="en-GB" sz="2800" dirty="0">
              <a:latin typeface="Baskerville Old Face" panose="02020602080505020303" pitchFamily="18" charset="0"/>
            </a:endParaRPr>
          </a:p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So technically </a:t>
            </a:r>
            <a:r>
              <a:rPr lang="en-GB" sz="2800" dirty="0" smtClean="0">
                <a:latin typeface="Baskerville Old Face" panose="02020602080505020303" pitchFamily="18" charset="0"/>
              </a:rPr>
              <a:t>second-degree heart blocks are </a:t>
            </a:r>
            <a:r>
              <a:rPr lang="en-GB" sz="2800" dirty="0">
                <a:latin typeface="Baskerville Old Face" panose="02020602080505020303" pitchFamily="18" charset="0"/>
              </a:rPr>
              <a:t>arrhythmias of sinus origin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5" b="11916"/>
          <a:stretch/>
        </p:blipFill>
        <p:spPr bwMode="auto">
          <a:xfrm>
            <a:off x="0" y="1084958"/>
            <a:ext cx="12210916" cy="174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418" y="1084958"/>
            <a:ext cx="27463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1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017AD8-5311-4BD2-A360-A24E6045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1" y="0"/>
            <a:ext cx="8092044" cy="869909"/>
          </a:xfrm>
        </p:spPr>
        <p:txBody>
          <a:bodyPr/>
          <a:lstStyle/>
          <a:p>
            <a:r>
              <a:rPr lang="en-GB" dirty="0"/>
              <a:t>Arrhythmias of non-sinus origin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50127" y="663677"/>
            <a:ext cx="7237020" cy="6046839"/>
          </a:xfrm>
        </p:spPr>
        <p:txBody>
          <a:bodyPr>
            <a:noAutofit/>
          </a:bodyPr>
          <a:lstStyle/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 smtClean="0"/>
              <a:t>Ectopics</a:t>
            </a:r>
            <a:endParaRPr lang="en-GB" dirty="0"/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Escape </a:t>
            </a:r>
            <a:r>
              <a:rPr lang="en-GB" dirty="0" smtClean="0"/>
              <a:t>rhythms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b="1" i="1" dirty="0" smtClean="0"/>
              <a:t>Heart block: </a:t>
            </a:r>
            <a:r>
              <a:rPr lang="en-GB" sz="2400" b="1" i="1" dirty="0" smtClean="0"/>
              <a:t>3</a:t>
            </a:r>
            <a:r>
              <a:rPr lang="en-GB" sz="2400" b="1" i="1" baseline="30000" dirty="0" smtClean="0"/>
              <a:t>rd</a:t>
            </a:r>
            <a:r>
              <a:rPr lang="en-GB" sz="2400" b="1" i="1" dirty="0" smtClean="0"/>
              <a:t>-degree (and 2</a:t>
            </a:r>
            <a:r>
              <a:rPr lang="en-GB" sz="2400" b="1" i="1" baseline="30000" dirty="0" smtClean="0"/>
              <a:t>nd</a:t>
            </a:r>
            <a:r>
              <a:rPr lang="en-GB" sz="2400" b="1" i="1" dirty="0" smtClean="0"/>
              <a:t>-degree…)</a:t>
            </a:r>
            <a:endParaRPr lang="en-GB" b="1" i="1" dirty="0"/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Pre-excitation syndromes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/>
              <a:t>Re-entrant </a:t>
            </a:r>
            <a:r>
              <a:rPr lang="en-GB" dirty="0" smtClean="0"/>
              <a:t>arrhythmias</a:t>
            </a:r>
          </a:p>
          <a:p>
            <a:pPr marL="514314" indent="-514314">
              <a:lnSpc>
                <a:spcPct val="200000"/>
              </a:lnSpc>
              <a:buAutoNum type="arabicParenR"/>
            </a:pPr>
            <a:r>
              <a:rPr lang="en-GB" dirty="0" smtClean="0"/>
              <a:t>Fibrillation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6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097" y="2182765"/>
            <a:ext cx="9792929" cy="811160"/>
          </a:xfrm>
        </p:spPr>
        <p:txBody>
          <a:bodyPr>
            <a:noAutofit/>
          </a:bodyPr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What do we mean by ‘cardiac rhythm’?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374742" y="3914635"/>
            <a:ext cx="54425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latin typeface="Baskerville Old Face" panose="02020602080505020303" pitchFamily="18" charset="0"/>
                <a:ea typeface="+mj-ea"/>
                <a:cs typeface="+mj-cs"/>
              </a:rPr>
              <a:t>What </a:t>
            </a:r>
            <a:r>
              <a:rPr lang="en-GB" sz="4400" i="1" dirty="0">
                <a:solidFill>
                  <a:prstClr val="black"/>
                </a:solidFill>
                <a:latin typeface="Baskerville Old Face" panose="02020602080505020303" pitchFamily="18" charset="0"/>
                <a:ea typeface="+mj-ea"/>
                <a:cs typeface="+mj-cs"/>
              </a:rPr>
              <a:t>is</a:t>
            </a:r>
            <a:r>
              <a:rPr lang="en-GB" sz="4400" dirty="0">
                <a:solidFill>
                  <a:prstClr val="black"/>
                </a:solidFill>
                <a:latin typeface="Baskerville Old Face" panose="02020602080505020303" pitchFamily="18" charset="0"/>
                <a:ea typeface="+mj-ea"/>
                <a:cs typeface="+mj-cs"/>
              </a:rPr>
              <a:t> an arrhythmia?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7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F5EBB0-A8C0-4CEF-98AA-49CCF146F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3" y="0"/>
            <a:ext cx="1628553" cy="953308"/>
          </a:xfrm>
        </p:spPr>
        <p:txBody>
          <a:bodyPr/>
          <a:lstStyle/>
          <a:p>
            <a:r>
              <a:rPr lang="en-GB" dirty="0"/>
              <a:t>Quiz!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FEB8AB-AF0C-4933-862C-F660993C18B1}"/>
              </a:ext>
            </a:extLst>
          </p:cNvPr>
          <p:cNvSpPr txBox="1"/>
          <p:nvPr/>
        </p:nvSpPr>
        <p:spPr>
          <a:xfrm>
            <a:off x="3007653" y="5680908"/>
            <a:ext cx="6176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smtClean="0">
                <a:latin typeface="Baskerville Old Face" panose="02020602080505020303" pitchFamily="18" charset="0"/>
              </a:rPr>
              <a:t>Junctional/nodal </a:t>
            </a:r>
            <a:r>
              <a:rPr lang="en-GB" sz="2800" dirty="0">
                <a:latin typeface="Baskerville Old Face" panose="02020602080505020303" pitchFamily="18" charset="0"/>
              </a:rPr>
              <a:t>ectopic </a:t>
            </a:r>
            <a:r>
              <a:rPr lang="en-GB" sz="2800" dirty="0" smtClean="0">
                <a:latin typeface="Baskerville Old Face" panose="02020602080505020303" pitchFamily="18" charset="0"/>
              </a:rPr>
              <a:t>(inverted P-wave)</a:t>
            </a:r>
            <a:endParaRPr lang="en-GB" sz="2800" dirty="0">
              <a:latin typeface="Baskerville Old Face" panose="020206020805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2" y="1208752"/>
            <a:ext cx="12193953" cy="37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47" y="3619347"/>
            <a:ext cx="2746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266903" y="4786821"/>
            <a:ext cx="2925097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https://wiley-vch.e-bookshelf.de/products/reading-epub/product-id/752797/title/bennett%27s+cardiac+arrhythmias.html</a:t>
            </a:r>
          </a:p>
        </p:txBody>
      </p:sp>
    </p:spTree>
    <p:extLst>
      <p:ext uri="{BB962C8B-B14F-4D97-AF65-F5344CB8AC3E}">
        <p14:creationId xmlns:p14="http://schemas.microsoft.com/office/powerpoint/2010/main" val="327451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C0A3D0-57E1-4AE4-901F-BF84904BF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687" y="5416724"/>
            <a:ext cx="2653145" cy="60169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Sinus arrhythmia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31519" r="6829" b="12478"/>
          <a:stretch/>
        </p:blipFill>
        <p:spPr bwMode="auto">
          <a:xfrm>
            <a:off x="0" y="1878803"/>
            <a:ext cx="12192000" cy="267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864551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https://ecg-educator.blogspot.com/2016/11/sinus-arrhythmia.html</a:t>
            </a:r>
          </a:p>
        </p:txBody>
      </p:sp>
    </p:spTree>
    <p:extLst>
      <p:ext uri="{BB962C8B-B14F-4D97-AF65-F5344CB8AC3E}">
        <p14:creationId xmlns:p14="http://schemas.microsoft.com/office/powerpoint/2010/main" val="346112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1E9B6F-87CD-4DB8-809F-B926A47AA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4810" y="5582978"/>
            <a:ext cx="2885902" cy="535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Ventricular escape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t="16016" r="21434" b="10280"/>
          <a:stretch/>
        </p:blipFill>
        <p:spPr bwMode="auto">
          <a:xfrm>
            <a:off x="-1" y="1326898"/>
            <a:ext cx="12192001" cy="378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4962900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http://floatnurse-mike.blogspot.com/2015/01/various-escape-beats.html</a:t>
            </a:r>
          </a:p>
        </p:txBody>
      </p:sp>
    </p:spTree>
    <p:extLst>
      <p:ext uri="{BB962C8B-B14F-4D97-AF65-F5344CB8AC3E}">
        <p14:creationId xmlns:p14="http://schemas.microsoft.com/office/powerpoint/2010/main" val="25478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41CED7-3416-4BF8-B3EA-3425D612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430" y="6048491"/>
            <a:ext cx="3534295" cy="65156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Sick sinus syndrome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258"/>
            <a:ext cx="12150063" cy="561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0969" y="5764774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https://litfl.com/sinus-node-dysfunction-sick-sinus-syndrome/</a:t>
            </a:r>
          </a:p>
        </p:txBody>
      </p:sp>
    </p:spTree>
    <p:extLst>
      <p:ext uri="{BB962C8B-B14F-4D97-AF65-F5344CB8AC3E}">
        <p14:creationId xmlns:p14="http://schemas.microsoft.com/office/powerpoint/2010/main" val="331098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0F02F4-8BC5-49F5-801E-A354565DB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565" y="5283721"/>
            <a:ext cx="2919152" cy="65156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Sinus tachycardia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6" b="39238"/>
          <a:stretch/>
        </p:blipFill>
        <p:spPr bwMode="auto">
          <a:xfrm>
            <a:off x="0" y="1335182"/>
            <a:ext cx="12192000" cy="307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241817"/>
            <a:ext cx="6096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" dirty="0"/>
              <a:t>https://www.openpediatrics.org/assets/image/rhythm-strip-sinus-tachycardia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0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>
            <a:extLst>
              <a:ext uri="{FF2B5EF4-FFF2-40B4-BE49-F238E27FC236}">
                <a16:creationId xmlns:a16="http://schemas.microsoft.com/office/drawing/2014/main" xmlns="" id="{7BA4B6D9-19F6-4E94-B75E-C5222392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567" y="1703918"/>
            <a:ext cx="5651500" cy="1181100"/>
          </a:xfrm>
        </p:spPr>
        <p:txBody>
          <a:bodyPr/>
          <a:lstStyle/>
          <a:p>
            <a:pPr eaLnBrk="1" hangingPunct="1"/>
            <a:r>
              <a:rPr lang="en-GB" altLang="en-US"/>
              <a:t>Well done everyone…</a:t>
            </a:r>
          </a:p>
        </p:txBody>
      </p:sp>
      <p:sp>
        <p:nvSpPr>
          <p:cNvPr id="103427" name="Content Placeholder 2">
            <a:extLst>
              <a:ext uri="{FF2B5EF4-FFF2-40B4-BE49-F238E27FC236}">
                <a16:creationId xmlns:a16="http://schemas.microsoft.com/office/drawing/2014/main" xmlns="" id="{DCAFDF3D-2E58-43BA-8AE5-80FD85B80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551" y="4104218"/>
            <a:ext cx="8163983" cy="88053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dirty="0"/>
              <a:t>https://www.youtube.com/watch?v=lsm6kpWjNT8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E6812-5332-4939-8524-B4C813F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167" y="1424517"/>
            <a:ext cx="6053667" cy="1651000"/>
          </a:xfrm>
        </p:spPr>
        <p:txBody>
          <a:bodyPr rtlCol="0">
            <a:normAutofit fontScale="90000"/>
          </a:bodyPr>
          <a:lstStyle/>
          <a:p>
            <a:pPr defTabSz="914309" eaLnBrk="1" fontAlgn="auto" hangingPunct="1">
              <a:spcAft>
                <a:spcPts val="0"/>
              </a:spcAft>
              <a:defRPr/>
            </a:pPr>
            <a:r>
              <a:rPr lang="en-GB" sz="6000" dirty="0"/>
              <a:t>Thanks! Questions?</a:t>
            </a:r>
          </a:p>
        </p:txBody>
      </p:sp>
      <p:sp>
        <p:nvSpPr>
          <p:cNvPr id="104451" name="Content Placeholder 2">
            <a:extLst>
              <a:ext uri="{FF2B5EF4-FFF2-40B4-BE49-F238E27FC236}">
                <a16:creationId xmlns:a16="http://schemas.microsoft.com/office/drawing/2014/main" xmlns="" id="{9B4AC2FD-F919-47F1-9FBB-397D18A7A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1885" y="4307418"/>
            <a:ext cx="7141633" cy="10541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3600"/>
              <a:t>www.surveymonkey.com/r/29Z3VF5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92" y="-14303"/>
            <a:ext cx="6549154" cy="687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2632" y="2300749"/>
            <a:ext cx="12041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SAN:</a:t>
            </a:r>
          </a:p>
          <a:p>
            <a:pPr algn="l"/>
            <a:r>
              <a:rPr lang="en-GB" sz="28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70/min</a:t>
            </a:r>
          </a:p>
        </p:txBody>
      </p:sp>
      <p:sp>
        <p:nvSpPr>
          <p:cNvPr id="5" name="Oval 4"/>
          <p:cNvSpPr/>
          <p:nvPr/>
        </p:nvSpPr>
        <p:spPr>
          <a:xfrm>
            <a:off x="6371303" y="781664"/>
            <a:ext cx="442452" cy="57518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295527" y="1371600"/>
            <a:ext cx="21515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C000"/>
                </a:solidFill>
                <a:latin typeface="Baskerville Old Face" panose="02020602080505020303" pitchFamily="18" charset="0"/>
              </a:rPr>
              <a:t>Atrial muscle:</a:t>
            </a:r>
          </a:p>
          <a:p>
            <a:pPr algn="l"/>
            <a:r>
              <a:rPr lang="en-GB" sz="2800" dirty="0">
                <a:solidFill>
                  <a:srgbClr val="FFC000"/>
                </a:solidFill>
                <a:latin typeface="Baskerville Old Face" panose="02020602080505020303" pitchFamily="18" charset="0"/>
              </a:rPr>
              <a:t>60/min</a:t>
            </a:r>
          </a:p>
        </p:txBody>
      </p:sp>
      <p:sp>
        <p:nvSpPr>
          <p:cNvPr id="8" name="Oval 7"/>
          <p:cNvSpPr/>
          <p:nvPr/>
        </p:nvSpPr>
        <p:spPr>
          <a:xfrm>
            <a:off x="5074301" y="3127447"/>
            <a:ext cx="442452" cy="4322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8709" y="3363624"/>
            <a:ext cx="1438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AVN/His:</a:t>
            </a:r>
          </a:p>
          <a:p>
            <a:pPr algn="l"/>
            <a:r>
              <a:rPr lang="en-GB" sz="24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50/min</a:t>
            </a:r>
          </a:p>
        </p:txBody>
      </p:sp>
      <p:sp>
        <p:nvSpPr>
          <p:cNvPr id="10" name="Oval 9"/>
          <p:cNvSpPr/>
          <p:nvPr/>
        </p:nvSpPr>
        <p:spPr>
          <a:xfrm>
            <a:off x="7767483" y="2841680"/>
            <a:ext cx="442452" cy="413176"/>
          </a:xfrm>
          <a:prstGeom prst="ellipse">
            <a:avLst/>
          </a:prstGeom>
          <a:solidFill>
            <a:srgbClr val="57257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188246" y="2605581"/>
            <a:ext cx="29546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7030A0"/>
                </a:solidFill>
                <a:latin typeface="Baskerville Old Face" panose="02020602080505020303" pitchFamily="18" charset="0"/>
              </a:rPr>
              <a:t>Ventricular muscle:</a:t>
            </a:r>
          </a:p>
          <a:p>
            <a:pPr algn="l"/>
            <a:r>
              <a:rPr lang="en-GB" sz="2800" dirty="0">
                <a:solidFill>
                  <a:srgbClr val="7030A0"/>
                </a:solidFill>
                <a:latin typeface="Baskerville Old Face" panose="02020602080505020303" pitchFamily="18" charset="0"/>
              </a:rPr>
              <a:t>30/min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9092" y="6704112"/>
            <a:ext cx="190949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" dirty="0" smtClean="0">
                <a:latin typeface="Baskerville Old Face" panose="02020602080505020303" pitchFamily="18" charset="0"/>
              </a:rPr>
              <a:t>“The ECG Made Easy”, John R. Hampton, Eighth Edition, Elsevier Ltd 2013, </a:t>
            </a:r>
            <a:r>
              <a:rPr lang="en-GB" sz="400" dirty="0" err="1" smtClean="0">
                <a:latin typeface="Baskerville Old Face" panose="02020602080505020303" pitchFamily="18" charset="0"/>
              </a:rPr>
              <a:t>pg</a:t>
            </a:r>
            <a:r>
              <a:rPr lang="en-GB" sz="400" dirty="0" smtClean="0">
                <a:latin typeface="Baskerville Old Face" panose="02020602080505020303" pitchFamily="18" charset="0"/>
              </a:rPr>
              <a:t> 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54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 animBg="1"/>
      <p:bldP spid="9" grpId="0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801" y="1374513"/>
            <a:ext cx="11868397" cy="4837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Cardiac rhythm </a:t>
            </a:r>
            <a:r>
              <a:rPr lang="en-GB" dirty="0"/>
              <a:t>refers to </a:t>
            </a:r>
            <a:r>
              <a:rPr lang="en-GB" b="1" dirty="0"/>
              <a:t>which part of the heart is in control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So what we want to know is ‘</a:t>
            </a:r>
            <a:r>
              <a:rPr lang="en-GB" b="1" dirty="0"/>
              <a:t>Do we have normal sinus rhythm (NSR) or not?</a:t>
            </a:r>
            <a:r>
              <a:rPr lang="en-GB" dirty="0"/>
              <a:t>’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NSR = sinus </a:t>
            </a:r>
            <a:r>
              <a:rPr lang="en-GB" dirty="0" smtClean="0"/>
              <a:t>origin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Anything that is </a:t>
            </a:r>
            <a:r>
              <a:rPr lang="en-GB" i="1" dirty="0"/>
              <a:t>not</a:t>
            </a:r>
            <a:r>
              <a:rPr lang="en-GB" dirty="0"/>
              <a:t> </a:t>
            </a:r>
            <a:r>
              <a:rPr lang="en-GB" dirty="0" smtClean="0"/>
              <a:t> NSR </a:t>
            </a:r>
            <a:r>
              <a:rPr lang="en-GB" dirty="0"/>
              <a:t>is an arrhythmia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NSR does not </a:t>
            </a:r>
            <a:r>
              <a:rPr lang="en-GB" i="1" dirty="0"/>
              <a:t>necessarily</a:t>
            </a:r>
            <a:r>
              <a:rPr lang="en-GB" dirty="0"/>
              <a:t> mean a </a:t>
            </a:r>
            <a:r>
              <a:rPr lang="en-GB" dirty="0" smtClean="0"/>
              <a:t>normal </a:t>
            </a:r>
            <a:r>
              <a:rPr lang="en-GB" dirty="0"/>
              <a:t>ECG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4CD9C4-7FAE-4551-B075-C4D41E278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269" y="-153974"/>
            <a:ext cx="6011177" cy="1176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2503" y="3381674"/>
            <a:ext cx="479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skerville Old Face" panose="02020602080505020303" pitchFamily="18" charset="0"/>
              </a:rPr>
              <a:t>+ heart rate between 60-100bpm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87151" y="3381674"/>
            <a:ext cx="227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Baskerville Old Face" panose="02020602080505020303" pitchFamily="18" charset="0"/>
              </a:rPr>
              <a:t>+ regular pulse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28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39" y="1135628"/>
            <a:ext cx="11939649" cy="5429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Actually, pretty easily!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4 places where an impulse can be generated are : </a:t>
            </a:r>
          </a:p>
          <a:p>
            <a:pPr marL="0" indent="0">
              <a:buNone/>
            </a:pPr>
            <a:r>
              <a:rPr lang="en-GB" dirty="0"/>
              <a:t>	a) SAN (sinus origin)</a:t>
            </a:r>
          </a:p>
          <a:p>
            <a:pPr marL="0" indent="0">
              <a:buNone/>
            </a:pPr>
            <a:r>
              <a:rPr lang="en-GB" dirty="0"/>
              <a:t>	b) atrial muscle</a:t>
            </a:r>
          </a:p>
          <a:p>
            <a:pPr marL="0" indent="0">
              <a:buNone/>
            </a:pPr>
            <a:r>
              <a:rPr lang="en-GB" dirty="0"/>
              <a:t>	c) around the AVN/bundle of His </a:t>
            </a:r>
          </a:p>
          <a:p>
            <a:pPr marL="0" indent="0">
              <a:buNone/>
            </a:pPr>
            <a:r>
              <a:rPr lang="en-GB" dirty="0"/>
              <a:t>		(known as the </a:t>
            </a:r>
            <a:r>
              <a:rPr lang="en-GB" b="1" dirty="0"/>
              <a:t>nodal</a:t>
            </a:r>
            <a:r>
              <a:rPr lang="en-GB" dirty="0"/>
              <a:t> or </a:t>
            </a:r>
            <a:r>
              <a:rPr lang="en-GB" b="1" dirty="0"/>
              <a:t>junctional</a:t>
            </a:r>
            <a:r>
              <a:rPr lang="en-GB" dirty="0"/>
              <a:t> complex)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d) the ventricular muscle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-118753"/>
            <a:ext cx="10094027" cy="929285"/>
          </a:xfrm>
        </p:spPr>
        <p:txBody>
          <a:bodyPr>
            <a:normAutofit fontScale="90000"/>
          </a:bodyPr>
          <a:lstStyle/>
          <a:p>
            <a:r>
              <a:rPr lang="en-GB" dirty="0"/>
              <a:t>How can you tell where an impulse comes from? 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7BC3145A-9CDD-4058-AAFA-7D0A51940D5F}"/>
              </a:ext>
            </a:extLst>
          </p:cNvPr>
          <p:cNvSpPr/>
          <p:nvPr/>
        </p:nvSpPr>
        <p:spPr>
          <a:xfrm>
            <a:off x="8179090" y="3038168"/>
            <a:ext cx="331471" cy="199965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70C9EB-9A55-419B-9A37-33BF3BDF1ADE}"/>
              </a:ext>
            </a:extLst>
          </p:cNvPr>
          <p:cNvSpPr txBox="1"/>
          <p:nvPr/>
        </p:nvSpPr>
        <p:spPr>
          <a:xfrm>
            <a:off x="8672428" y="3614155"/>
            <a:ext cx="3416336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GB" sz="4000" dirty="0">
                <a:latin typeface="Baskerville Old Face" panose="02020602080505020303" pitchFamily="18" charset="0"/>
              </a:rPr>
              <a:t>supraventricular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3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52" y="0"/>
            <a:ext cx="7037080" cy="686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948" y="1622323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SAN</a:t>
            </a:r>
          </a:p>
        </p:txBody>
      </p:sp>
      <p:cxnSp>
        <p:nvCxnSpPr>
          <p:cNvPr id="4" name="Straight Connector 3"/>
          <p:cNvCxnSpPr>
            <a:stCxn id="2" idx="3"/>
          </p:cNvCxnSpPr>
          <p:nvPr/>
        </p:nvCxnSpPr>
        <p:spPr>
          <a:xfrm>
            <a:off x="1361935" y="1883933"/>
            <a:ext cx="1484504" cy="3725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8" r="41365"/>
          <a:stretch/>
        </p:blipFill>
        <p:spPr bwMode="auto">
          <a:xfrm>
            <a:off x="10485233" y="1339860"/>
            <a:ext cx="13716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633" y="1339860"/>
            <a:ext cx="137160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7392" y="5259725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AVN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514335" y="3657600"/>
            <a:ext cx="2290749" cy="18637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306420" y="225087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u="sng" dirty="0">
                <a:latin typeface="Baskerville Old Face" panose="02020602080505020303" pitchFamily="18" charset="0"/>
              </a:rPr>
              <a:t>Sinus origin</a:t>
            </a:r>
          </a:p>
        </p:txBody>
      </p:sp>
      <p:sp>
        <p:nvSpPr>
          <p:cNvPr id="3" name="Rectangle 2"/>
          <p:cNvSpPr/>
          <p:nvPr/>
        </p:nvSpPr>
        <p:spPr>
          <a:xfrm>
            <a:off x="6814393" y="6707309"/>
            <a:ext cx="2034639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http://www.pathophys.org/physiology-of-cardiac-conduction-and-contractility/</a:t>
            </a:r>
          </a:p>
        </p:txBody>
      </p:sp>
      <p:sp>
        <p:nvSpPr>
          <p:cNvPr id="5" name="Rectangle 4"/>
          <p:cNvSpPr/>
          <p:nvPr/>
        </p:nvSpPr>
        <p:spPr>
          <a:xfrm>
            <a:off x="9113633" y="5367447"/>
            <a:ext cx="1809008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https://thephysiologist.org/study-materials/the-normal-ecg/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9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06420" y="225087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u="sng" dirty="0">
                <a:latin typeface="Baskerville Old Face" panose="02020602080505020303" pitchFamily="18" charset="0"/>
              </a:rPr>
              <a:t>Atrial muscle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09" y="0"/>
            <a:ext cx="6570968" cy="686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058697" y="1339860"/>
            <a:ext cx="383458" cy="3857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urved Connector 6"/>
          <p:cNvCxnSpPr/>
          <p:nvPr/>
        </p:nvCxnSpPr>
        <p:spPr>
          <a:xfrm rot="10800000" flipV="1">
            <a:off x="2492477" y="1725561"/>
            <a:ext cx="2566220" cy="2064774"/>
          </a:xfrm>
          <a:prstGeom prst="curvedConnector3">
            <a:avLst>
              <a:gd name="adj1" fmla="val 144827"/>
            </a:avLst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90684" y="3430868"/>
            <a:ext cx="3834581" cy="2365248"/>
          </a:xfrm>
          <a:prstGeom prst="straightConnector1">
            <a:avLst/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57089" y="228253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atrial focus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442155" y="691822"/>
            <a:ext cx="823072" cy="6480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138219" y="3628693"/>
            <a:ext cx="0" cy="2167424"/>
          </a:xfrm>
          <a:prstGeom prst="straightConnector1">
            <a:avLst/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078183" y="6076334"/>
            <a:ext cx="2727944" cy="545691"/>
          </a:xfrm>
          <a:prstGeom prst="straightConnector1">
            <a:avLst/>
          </a:prstGeom>
          <a:ln w="127000"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26158" y="5335056"/>
            <a:ext cx="4193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latin typeface="Baskerville Old Face" panose="02020602080505020303" pitchFamily="18" charset="0"/>
              </a:rPr>
              <a:t>Weird P-wave, normal QRS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87038" y="6704112"/>
            <a:ext cx="2034639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http://www.pathophys.org/physiology-of-cardiac-conduction-and-contractility/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5" t="18012" r="15418" b="56111"/>
          <a:stretch/>
        </p:blipFill>
        <p:spPr bwMode="auto">
          <a:xfrm>
            <a:off x="7628552" y="2657720"/>
            <a:ext cx="4465940" cy="145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11118557" y="2861776"/>
            <a:ext cx="0" cy="7669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811956" y="2618497"/>
            <a:ext cx="2439038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https://www.webmd.com/heart-disease/atrial-fibrillation/premature-atrial-contractions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2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tx1"/>
          </a:solidFill>
        </a:ln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800" dirty="0" smtClean="0">
            <a:latin typeface="Baskerville Old Face" panose="020206020805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tx1"/>
          </a:solidFill>
        </a:ln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800" dirty="0" smtClean="0">
            <a:latin typeface="Baskerville Old Face" panose="020206020805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tx1"/>
          </a:solidFill>
        </a:ln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800" dirty="0" smtClean="0">
            <a:latin typeface="Baskerville Old Face" panose="020206020805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2227</TotalTime>
  <Words>2943</Words>
  <Application>Microsoft Office PowerPoint</Application>
  <PresentationFormat>Custom</PresentationFormat>
  <Paragraphs>504</Paragraphs>
  <Slides>46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Office Theme</vt:lpstr>
      <vt:lpstr>1_Office Theme</vt:lpstr>
      <vt:lpstr>2_Office Theme</vt:lpstr>
      <vt:lpstr>Lecture 5</vt:lpstr>
      <vt:lpstr>PowerPoint Presentation</vt:lpstr>
      <vt:lpstr>PowerPoint Presentation</vt:lpstr>
      <vt:lpstr>  What do we mean by ‘cardiac rhythm’?  </vt:lpstr>
      <vt:lpstr>PowerPoint Presentation</vt:lpstr>
      <vt:lpstr>PowerPoint Presentation</vt:lpstr>
      <vt:lpstr>How can you tell where an impulse comes from?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tell where an impulse comes from? </vt:lpstr>
      <vt:lpstr>How can we categorise arrhythmias?</vt:lpstr>
      <vt:lpstr>Arrhythmias of sinus origin</vt:lpstr>
      <vt:lpstr>Arrhythmias of sinus origin</vt:lpstr>
      <vt:lpstr>Arrhythmias of sinus origin</vt:lpstr>
      <vt:lpstr>PowerPoint Presentation</vt:lpstr>
      <vt:lpstr>Arrhythmias of non-sinus origin</vt:lpstr>
      <vt:lpstr>Arrhythmias of non-sinus origin</vt:lpstr>
      <vt:lpstr>Arrhythmias of non-sinus origin</vt:lpstr>
      <vt:lpstr>PowerPoint Presentation</vt:lpstr>
      <vt:lpstr>PowerPoint Presentation</vt:lpstr>
      <vt:lpstr>PowerPoint Presentation</vt:lpstr>
      <vt:lpstr>Ectopics</vt:lpstr>
      <vt:lpstr>Ectopics</vt:lpstr>
      <vt:lpstr>Arrhythmias of non-sinus origin</vt:lpstr>
      <vt:lpstr>PowerPoint Presentation</vt:lpstr>
      <vt:lpstr>PowerPoint Presentation</vt:lpstr>
      <vt:lpstr>Escape rhythms</vt:lpstr>
      <vt:lpstr>Escape rhythms: sick sinus syndrome</vt:lpstr>
      <vt:lpstr>Sick sinus syndrome</vt:lpstr>
      <vt:lpstr>Escape rhythms: sick sinus syndrome</vt:lpstr>
      <vt:lpstr>Arrhythmias of non-sinus origin</vt:lpstr>
      <vt:lpstr>Heart block</vt:lpstr>
      <vt:lpstr>PowerPoint Presentation</vt:lpstr>
      <vt:lpstr>Heart block</vt:lpstr>
      <vt:lpstr>Arrhythmias of non-sinus origin</vt:lpstr>
      <vt:lpstr>Quiz!</vt:lpstr>
      <vt:lpstr>PowerPoint Presentation</vt:lpstr>
      <vt:lpstr>PowerPoint Presentation</vt:lpstr>
      <vt:lpstr>PowerPoint Presentation</vt:lpstr>
      <vt:lpstr>PowerPoint Presentation</vt:lpstr>
      <vt:lpstr>Well done everyone…</vt:lpstr>
      <vt:lpstr>Thanks!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ECG Masterclass</dc:title>
  <dc:creator>Max Roberts</dc:creator>
  <cp:lastModifiedBy>Post Grad Education Centre</cp:lastModifiedBy>
  <cp:revision>205</cp:revision>
  <dcterms:created xsi:type="dcterms:W3CDTF">2018-11-06T12:07:53Z</dcterms:created>
  <dcterms:modified xsi:type="dcterms:W3CDTF">2020-02-07T13:16:48Z</dcterms:modified>
</cp:coreProperties>
</file>