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2"/>
  </p:notesMasterIdLst>
  <p:handoutMasterIdLst>
    <p:handoutMasterId r:id="rId33"/>
  </p:handoutMasterIdLst>
  <p:sldIdLst>
    <p:sldId id="256" r:id="rId5"/>
    <p:sldId id="312" r:id="rId6"/>
    <p:sldId id="313" r:id="rId7"/>
    <p:sldId id="314" r:id="rId8"/>
    <p:sldId id="315" r:id="rId9"/>
    <p:sldId id="290" r:id="rId10"/>
    <p:sldId id="291" r:id="rId11"/>
    <p:sldId id="287" r:id="rId12"/>
    <p:sldId id="288" r:id="rId13"/>
    <p:sldId id="309" r:id="rId14"/>
    <p:sldId id="289" r:id="rId15"/>
    <p:sldId id="292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10" r:id="rId29"/>
    <p:sldId id="306" r:id="rId30"/>
    <p:sldId id="307" r:id="rId31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147" d="100"/>
          <a:sy n="147" d="100"/>
        </p:scale>
        <p:origin x="1620" y="12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622C2-406A-B444-9262-E8053FC331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87369-8FD9-3E45-B98D-E71BE8DBC9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91D6-8414-064D-915B-577F8F28F671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F482B-B564-D146-92DE-8138A0F36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1D7C4-F2EC-2246-9EF0-CAD6B2154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037E-385B-9844-8C63-A30DC27F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9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5DAE-6E15-7C40-B8BF-B8B4C7F3685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8648-CEFD-6947-9EBC-FE1CCD69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9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C63226-FC9D-4E06-89B0-1461E872EE1E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F1 ‘study leave’ in new contract is used for weekly teaching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63D85-CD25-477B-A6FD-E2F9DB4B2F76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69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F48774-D6F5-4844-B0A0-E5300175EC2D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3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Detailed document on roles and responsibilities of foundation doctors on the STFS website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DDC17B-6137-4355-ADD6-E445907F8157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8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This refers to procedures which the F1 doctor is NOT competent to undertake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7FECE8-645C-4B5E-9AA7-BDCFBA085457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9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277D02-2513-48E1-AE56-B96D46791FA8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81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BA952F-8AFE-43B7-AAE4-9BE1BF759796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9E250-C83E-4D11-AFB4-7B0D87D0837D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0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632434-57F1-4DEA-AEF3-665C7E31D12A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85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4079B0-3F29-4BDF-BC3A-F1B20488E4E2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34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93AA3-4109-4CBC-89C7-8ECFF8E38BC1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User names and passwords should have been supplied for all of your foundation doctors.  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C7BBB7-57E0-40C5-95A9-2CF1C67038C8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1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www.healthcareers.nhs.uk is the national careers website.  Please mention what is available locally for your foundation doctors.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6E7D35-AC8F-46EE-AF40-0DB08B9462E0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2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68A80-BC58-418E-A16B-CA421CA874DA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8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2ED288-45DB-4010-901D-8A28F0642E78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7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Please do check the information sent regularly so you don’t miss anything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23509A-7796-41BF-86BF-37F9828A0F7C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6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Mention any local variations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904365-0CAD-4DDF-A677-3A53657DD1F4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2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4FB0A-3B67-404F-BF21-86501C1991DD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0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4F483E-8E8A-45F6-A7D4-EE3FC35A57D6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0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The word regularly is there so that FDs do not report any isolated event </a:t>
            </a:r>
            <a:r>
              <a:rPr lang="en-GB" altLang="en-US" dirty="0" err="1"/>
              <a:t>eg</a:t>
            </a:r>
            <a:r>
              <a:rPr lang="en-GB" altLang="en-US" dirty="0"/>
              <a:t> a registrar phoning in sick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9AE661-9CEF-4932-9B43-DE309EB214DA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3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57" y="790492"/>
            <a:ext cx="6453554" cy="656492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54" y="3946063"/>
            <a:ext cx="5143500" cy="618392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C5A6CCC-8F85-4140-86B3-D49D1E685E31}"/>
              </a:ext>
            </a:extLst>
          </p:cNvPr>
          <p:cNvSpPr/>
          <p:nvPr userDrawn="1"/>
        </p:nvSpPr>
        <p:spPr>
          <a:xfrm rot="10800000">
            <a:off x="227282" y="1409921"/>
            <a:ext cx="438665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97289"/>
            <a:ext cx="6858000" cy="48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7"/>
            <a:ext cx="5915025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2141755"/>
            <a:ext cx="5915025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@NHS_HealthEdEng</a:t>
            </a:r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@NHS_HealthEdEng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1719471"/>
            <a:ext cx="43962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</a:t>
            </a:r>
            <a:r>
              <a:rPr lang="en-GB" sz="975" b="1" dirty="0" err="1">
                <a:solidFill>
                  <a:schemeClr val="accent5"/>
                </a:solidFill>
              </a:rPr>
              <a:t>NHS_HealthEdEng</a:t>
            </a:r>
            <a:r>
              <a:rPr lang="en-GB" sz="975" b="1" dirty="0">
                <a:solidFill>
                  <a:schemeClr val="accent5"/>
                </a:solidFill>
              </a:rPr>
              <a:t>      #</a:t>
            </a:r>
            <a:r>
              <a:rPr lang="en-GB" sz="975" b="1" dirty="0" err="1">
                <a:solidFill>
                  <a:schemeClr val="accent5"/>
                </a:solidFill>
              </a:rPr>
              <a:t>insertcampaignhashtag</a:t>
            </a:r>
            <a:endParaRPr lang="en-GB" sz="975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1719471"/>
            <a:ext cx="43962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</a:t>
            </a:r>
            <a:r>
              <a:rPr lang="en-GB" sz="975" b="1" dirty="0" err="1">
                <a:solidFill>
                  <a:schemeClr val="accent5"/>
                </a:solidFill>
              </a:rPr>
              <a:t>NHS_HealthEdEng</a:t>
            </a:r>
            <a:r>
              <a:rPr lang="en-GB" sz="975" b="1" dirty="0">
                <a:solidFill>
                  <a:schemeClr val="accent5"/>
                </a:solidFill>
              </a:rPr>
              <a:t>      #</a:t>
            </a:r>
            <a:r>
              <a:rPr lang="en-GB" sz="975" b="1" dirty="0" err="1">
                <a:solidFill>
                  <a:schemeClr val="accent5"/>
                </a:solidFill>
              </a:rPr>
              <a:t>insertcampaignhashtag</a:t>
            </a:r>
            <a:endParaRPr lang="en-GB" sz="975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9" y="1719471"/>
            <a:ext cx="3427136" cy="2594620"/>
          </a:xfrm>
        </p:spPr>
        <p:txBody>
          <a:bodyPr/>
          <a:lstStyle>
            <a:lvl1pPr marL="257169" indent="-257169">
              <a:buFont typeface="Arial" panose="020B0604020202020204" pitchFamily="34" charset="0"/>
              <a:buChar char="•"/>
              <a:defRPr sz="21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769145"/>
            <a:ext cx="5829300" cy="509587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1" y="1466193"/>
            <a:ext cx="5879306" cy="27904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3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9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769145"/>
            <a:ext cx="5829300" cy="50958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1466193"/>
            <a:ext cx="3464473" cy="2790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913585" y="1465660"/>
            <a:ext cx="2755106" cy="2790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17157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344553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9926"/>
            <a:ext cx="5915025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onkssfoundation.hee.nhs.uk/stf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ss3.safeprescriber.org/login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nkssfoundation.hee.nhs.uk/STFS-Trainee-re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onkssfoundation.hee.nhs.uk/whowhatwh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pgmdesupport.hee.nhs.uk/support/tickets/new?form_7=tru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pgmdesupport.hee.nhs.uk/support/tickets/new?form_7=tru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.hee.nhs.uk/professional-developme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ondon.hee.nhs.uk/professional-development/supported-return-trainin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.hee.nhs.uk/careers-unit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healthcareers.nhs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horus.hee.nhs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lonkssfoundation.hee.nhs.uk/hor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pgmdesupport.hee.nhs.uk/support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lonkssfoundation.hee.nhs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" b="734"/>
          <a:stretch/>
        </p:blipFill>
        <p:spPr>
          <a:xfrm>
            <a:off x="0" y="1541654"/>
            <a:ext cx="3383658" cy="2227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" b="184"/>
          <a:stretch/>
        </p:blipFill>
        <p:spPr>
          <a:xfrm>
            <a:off x="3495416" y="1541654"/>
            <a:ext cx="3362586" cy="2213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07" y="1084316"/>
            <a:ext cx="6453554" cy="656492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A00054"/>
                </a:solidFill>
              </a:rPr>
              <a:t>Welcome to the South Thames Foundation School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1A5FE-A2DA-F048-8E22-57F2866C6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54" y="4077796"/>
            <a:ext cx="5143500" cy="393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Information for new F1 doctors August 2022</a:t>
            </a:r>
            <a:endParaRPr lang="en-GB" b="1" dirty="0">
              <a:cs typeface="Arial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E81544A-A4CA-384F-937F-7EAC77B67FBC}"/>
              </a:ext>
            </a:extLst>
          </p:cNvPr>
          <p:cNvSpPr/>
          <p:nvPr/>
        </p:nvSpPr>
        <p:spPr>
          <a:xfrm rot="10800000">
            <a:off x="303039" y="1541654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8372D-C4B4-BF45-BF8F-065FBDC2AA95}"/>
              </a:ext>
            </a:extLst>
          </p:cNvPr>
          <p:cNvSpPr/>
          <p:nvPr/>
        </p:nvSpPr>
        <p:spPr>
          <a:xfrm>
            <a:off x="0" y="3710429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A40B3-60F1-AC4C-BC75-1DFB592B81D3}"/>
              </a:ext>
            </a:extLst>
          </p:cNvPr>
          <p:cNvSpPr/>
          <p:nvPr/>
        </p:nvSpPr>
        <p:spPr>
          <a:xfrm>
            <a:off x="0" y="3839521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9F973A-FB81-4F4A-A2C3-7512A5F7B6F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25114" y="0"/>
            <a:ext cx="2732886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377825"/>
            <a:ext cx="5829300" cy="509587"/>
          </a:xfrm>
        </p:spPr>
        <p:txBody>
          <a:bodyPr/>
          <a:lstStyle/>
          <a:p>
            <a:r>
              <a:rPr lang="en-GB" dirty="0"/>
              <a:t>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8787" y="1066800"/>
            <a:ext cx="4748213" cy="2789238"/>
          </a:xfrm>
        </p:spPr>
        <p:txBody>
          <a:bodyPr/>
          <a:lstStyle/>
          <a:p>
            <a:r>
              <a:rPr lang="en-GB" dirty="0"/>
              <a:t>Take care</a:t>
            </a:r>
          </a:p>
          <a:p>
            <a:r>
              <a:rPr lang="en-GB" dirty="0"/>
              <a:t>Employer’s policies plus guidance from GMC and BMA</a:t>
            </a:r>
          </a:p>
          <a:p>
            <a:r>
              <a:rPr lang="en-GB" dirty="0"/>
              <a:t>Separate private from professional</a:t>
            </a:r>
          </a:p>
          <a:p>
            <a:r>
              <a:rPr lang="en-GB" dirty="0"/>
              <a:t>Ensure patient confidentiality never breached</a:t>
            </a:r>
          </a:p>
          <a:p>
            <a:r>
              <a:rPr lang="en-GB" dirty="0"/>
              <a:t>Care with WhatsApp – an indecent image sent to you is now on your phone!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640"/>
          <a:stretch>
            <a:fillRect/>
          </a:stretch>
        </p:blipFill>
        <p:spPr>
          <a:xfrm>
            <a:off x="5207000" y="2584450"/>
            <a:ext cx="1651000" cy="1671638"/>
          </a:xfrm>
        </p:spPr>
      </p:pic>
    </p:spTree>
    <p:extLst>
      <p:ext uri="{BB962C8B-B14F-4D97-AF65-F5344CB8AC3E}">
        <p14:creationId xmlns:p14="http://schemas.microsoft.com/office/powerpoint/2010/main" val="107442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11150" y="30638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STFS communications</a:t>
            </a:r>
            <a:endParaRPr lang="en-GB" alt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48448" y="1017872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>
                <a:ea typeface="ＭＳ Ｐゴシック" panose="020B0600070205080204" pitchFamily="34" charset="-128"/>
              </a:rPr>
              <a:t>Please maintain your notified email address and check it weekly – do not auto-forward as original email service may close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ＭＳ Ｐゴシック"/>
              </a:rPr>
              <a:t>Enables information about GMC registration, careers etc to be sent out - </a:t>
            </a:r>
            <a:r>
              <a:rPr lang="en-GB" i="1" dirty="0">
                <a:ea typeface="ＭＳ Ｐゴシック"/>
              </a:rPr>
              <a:t>to help you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ＭＳ Ｐゴシック"/>
              </a:rPr>
              <a:t>Foundation bulletins sent regularly – also available on website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ＭＳ Ｐゴシック"/>
              </a:rPr>
              <a:t>All new information also on </a:t>
            </a:r>
            <a:r>
              <a:rPr lang="en-GB" dirty="0">
                <a:ea typeface="ＭＳ Ｐゴシック"/>
                <a:hlinkClick r:id="rId3"/>
              </a:rPr>
              <a:t>STFS web page</a:t>
            </a:r>
            <a:endParaRPr lang="en-GB" dirty="0">
              <a:ea typeface="+mn-lt"/>
              <a:cs typeface="+mn-lt"/>
            </a:endParaRPr>
          </a:p>
          <a:p>
            <a:endParaRPr lang="en-GB" altLang="en-US" dirty="0">
              <a:ea typeface="ＭＳ Ｐゴシック" panose="020B0600070205080204" pitchFamily="34" charset="-128"/>
              <a:cs typeface="Arial"/>
            </a:endParaRPr>
          </a:p>
          <a:p>
            <a:endParaRPr lang="en-GB" dirty="0">
              <a:cs typeface="Arial"/>
            </a:endParaRPr>
          </a:p>
          <a:p>
            <a:endParaRPr lang="en-GB" altLang="en-US" dirty="0">
              <a:cs typeface="Arial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98" y="3408647"/>
            <a:ext cx="95845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4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2563813" y="1527175"/>
            <a:ext cx="4294187" cy="193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1500" dirty="0">
                <a:ea typeface="ＭＳ Ｐゴシック" panose="020B0600070205080204" pitchFamily="34" charset="-128"/>
                <a:hlinkClick r:id="rId3"/>
              </a:rPr>
              <a:t>http://kss3.safeprescriber.org/login</a:t>
            </a:r>
            <a:endParaRPr lang="en-GB" altLang="en-US" sz="1500" dirty="0">
              <a:ea typeface="ＭＳ Ｐゴシック" panose="020B0600070205080204" pitchFamily="34" charset="-128"/>
            </a:endParaRP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41 modules on various aspects &amp; topics of prescribing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Available to all STFS doctors 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Easy to use platform, interactive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Certificates produced for each module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Modules to be completed as directed by your trust and as to your own educational needs but you must do at least 6 each year</a:t>
            </a:r>
          </a:p>
          <a:p>
            <a:endParaRPr lang="en-GB" altLang="en-US" dirty="0"/>
          </a:p>
        </p:txBody>
      </p:sp>
      <p:sp>
        <p:nvSpPr>
          <p:cNvPr id="9219" name="Title 3"/>
          <p:cNvSpPr>
            <a:spLocks noGrp="1"/>
          </p:cNvSpPr>
          <p:nvPr>
            <p:ph type="ctrTitle" idx="4294967295"/>
          </p:nvPr>
        </p:nvSpPr>
        <p:spPr bwMode="auto">
          <a:xfrm>
            <a:off x="0" y="4778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SCRIPT</a:t>
            </a:r>
            <a:br>
              <a:rPr lang="en-GB" altLang="en-US">
                <a:ea typeface="ＭＳ Ｐゴシック" panose="020B0600070205080204" pitchFamily="34" charset="-128"/>
              </a:rPr>
            </a:br>
            <a:r>
              <a:rPr lang="en-GB" altLang="en-US" sz="1800">
                <a:ea typeface="ＭＳ Ｐゴシック" panose="020B0600070205080204" pitchFamily="34" charset="-128"/>
              </a:rPr>
              <a:t>(Standard Computerised Revalidation Instrument for Prescribing and Therapeutics) </a:t>
            </a:r>
            <a:endParaRPr lang="en-GB" altLang="en-US" sz="180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9" y="1668066"/>
            <a:ext cx="193714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9" y="3661172"/>
            <a:ext cx="2203847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91" y="3661172"/>
            <a:ext cx="1920478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85" y="3661172"/>
            <a:ext cx="2299097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3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06400" y="322263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Prescribing Safety Assessment (PSA)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6400" y="1176337"/>
            <a:ext cx="5880100" cy="2790825"/>
          </a:xfrm>
        </p:spPr>
        <p:txBody>
          <a:bodyPr anchor="t"/>
          <a:lstStyle/>
          <a:p>
            <a:pPr>
              <a:buFont typeface="Arial"/>
              <a:buChar char="•"/>
              <a:defRPr/>
            </a:pPr>
            <a:r>
              <a:rPr lang="en-GB" dirty="0"/>
              <a:t>Passing the Prescribing Safety Assessment is now essential for successful completion of the F1 year</a:t>
            </a:r>
          </a:p>
          <a:p>
            <a:pPr>
              <a:buFont typeface="Arial"/>
              <a:buChar char="•"/>
              <a:defRPr/>
            </a:pPr>
            <a:r>
              <a:rPr lang="en-GB" dirty="0"/>
              <a:t>If you have not yet passed, or passed more than 2 years ago, you will need to sit the PSA.  </a:t>
            </a:r>
          </a:p>
          <a:p>
            <a:pPr>
              <a:defRPr/>
            </a:pPr>
            <a:r>
              <a:rPr lang="en-GB" dirty="0"/>
              <a:t>Ask your Foundation Administrator about arrangements – next sitting 6 Sept 2022, 2 further sittings in March and April 2023</a:t>
            </a:r>
          </a:p>
          <a:p>
            <a:pPr>
              <a:buFont typeface="Arial"/>
              <a:buChar char="•"/>
              <a:defRPr/>
            </a:pPr>
            <a:r>
              <a:rPr lang="en-GB" dirty="0"/>
              <a:t>Ask your FTPD/prescribing lead about suitable SCRIPT modules to help you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8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90500" y="246063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Who will supervise you*?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5750" y="917575"/>
            <a:ext cx="5878513" cy="27908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sz="1200" b="1" dirty="0"/>
              <a:t>Educational supervisor*</a:t>
            </a:r>
          </a:p>
          <a:p>
            <a:pPr marL="128270" indent="-128270">
              <a:buFont typeface="Arial"/>
              <a:buChar char="•"/>
              <a:defRPr/>
            </a:pPr>
            <a:r>
              <a:rPr lang="en-GB" sz="1200" dirty="0"/>
              <a:t>supervises you for full year</a:t>
            </a:r>
            <a:endParaRPr lang="en-GB" sz="1200" dirty="0">
              <a:cs typeface="Arial" panose="020B0604020202020204"/>
            </a:endParaRPr>
          </a:p>
          <a:p>
            <a:pPr marL="128270" indent="-128270">
              <a:buFont typeface="Arial"/>
              <a:buChar char="•"/>
              <a:defRPr/>
            </a:pPr>
            <a:r>
              <a:rPr lang="en-GB" sz="1200" dirty="0"/>
              <a:t>will meet you formally at start and end of placements and other times as necessary</a:t>
            </a:r>
            <a:endParaRPr lang="en-GB" sz="1200" dirty="0">
              <a:cs typeface="Arial" panose="020B0604020202020204"/>
            </a:endParaRPr>
          </a:p>
          <a:p>
            <a:pPr marL="0" indent="0">
              <a:buNone/>
              <a:defRPr/>
            </a:pPr>
            <a:r>
              <a:rPr lang="en-GB" sz="1200" b="1" dirty="0"/>
              <a:t>Clinical supervisor*</a:t>
            </a:r>
          </a:p>
          <a:p>
            <a:pPr marL="128270" indent="-128270">
              <a:buFont typeface="Arial"/>
              <a:buChar char="•"/>
              <a:defRPr/>
            </a:pPr>
            <a:r>
              <a:rPr lang="en-GB" sz="1200" dirty="0"/>
              <a:t>supervises you for one placement (</a:t>
            </a:r>
            <a:r>
              <a:rPr lang="en-GB" sz="1200" dirty="0" err="1"/>
              <a:t>eg</a:t>
            </a:r>
            <a:r>
              <a:rPr lang="en-GB" sz="1200" dirty="0"/>
              <a:t> 4 months in paediatrics)</a:t>
            </a:r>
            <a:endParaRPr lang="en-GB" sz="1200" dirty="0">
              <a:cs typeface="Arial" panose="020B0604020202020204"/>
            </a:endParaRPr>
          </a:p>
          <a:p>
            <a:pPr marL="128270" indent="-128270">
              <a:buFont typeface="Arial"/>
              <a:buChar char="•"/>
              <a:defRPr/>
            </a:pPr>
            <a:r>
              <a:rPr lang="en-GB" sz="1200" dirty="0"/>
              <a:t>meets you at beginning and end of placement and other times as necessary</a:t>
            </a:r>
            <a:endParaRPr lang="en-GB" sz="1200" dirty="0">
              <a:cs typeface="Arial" panose="020B0604020202020204"/>
            </a:endParaRPr>
          </a:p>
          <a:p>
            <a:pPr marL="0" indent="0">
              <a:buNone/>
              <a:defRPr/>
            </a:pPr>
            <a:r>
              <a:rPr lang="en-GB" sz="1200" b="1" dirty="0"/>
              <a:t>Foundation Programme Director</a:t>
            </a:r>
          </a:p>
          <a:p>
            <a:pPr marL="128270" indent="-128270">
              <a:defRPr/>
            </a:pPr>
            <a:r>
              <a:rPr lang="en-GB" sz="1200" dirty="0"/>
              <a:t>Supervises 20-40 foundation doctors</a:t>
            </a:r>
            <a:endParaRPr lang="en-GB" sz="1200" dirty="0">
              <a:cs typeface="Arial"/>
            </a:endParaRPr>
          </a:p>
          <a:p>
            <a:pPr marL="128270" indent="-128270">
              <a:defRPr/>
            </a:pPr>
            <a:r>
              <a:rPr lang="en-GB" sz="1200" dirty="0"/>
              <a:t>Oversees programmes</a:t>
            </a:r>
            <a:endParaRPr lang="en-GB" sz="1200" dirty="0">
              <a:cs typeface="Arial" panose="020B0604020202020204"/>
            </a:endParaRPr>
          </a:p>
          <a:p>
            <a:pPr marL="0" indent="0">
              <a:buNone/>
              <a:defRPr/>
            </a:pPr>
            <a:r>
              <a:rPr lang="en-GB" sz="1200" b="1" dirty="0"/>
              <a:t>Placement Supervision Group</a:t>
            </a:r>
          </a:p>
          <a:p>
            <a:pPr marL="128270" indent="-128270">
              <a:buFont typeface="Arial"/>
              <a:buChar char="•"/>
              <a:defRPr/>
            </a:pPr>
            <a:r>
              <a:rPr lang="en-GB" sz="1200" dirty="0"/>
              <a:t>Led by consultant / GP and includes senior colleagues in your team</a:t>
            </a:r>
            <a:endParaRPr lang="en-GB" sz="1200" dirty="0">
              <a:cs typeface="Arial" panose="020B0604020202020204"/>
            </a:endParaRPr>
          </a:p>
          <a:p>
            <a:pPr marL="128270" indent="-128270">
              <a:buFont typeface="Arial"/>
              <a:buChar char="•"/>
              <a:defRPr/>
            </a:pPr>
            <a:r>
              <a:rPr lang="en-GB" sz="1200" dirty="0"/>
              <a:t>Liaises with clinical supervisor</a:t>
            </a:r>
            <a:endParaRPr lang="en-GB" sz="1200" dirty="0">
              <a:cs typeface="Arial" panose="020B0604020202020204"/>
            </a:endParaRPr>
          </a:p>
          <a:p>
            <a:pPr marL="0" indent="0">
              <a:buNone/>
              <a:defRPr/>
            </a:pPr>
            <a:r>
              <a:rPr lang="en-GB" sz="1200" dirty="0">
                <a:solidFill>
                  <a:srgbClr val="FF0000"/>
                </a:solidFill>
              </a:rPr>
              <a:t>*NB names and contact details will be provided by Trust</a:t>
            </a:r>
          </a:p>
          <a:p>
            <a:pPr marL="128270" indent="-128270">
              <a:buFont typeface="Arial"/>
              <a:buChar char="•"/>
              <a:defRPr/>
            </a:pPr>
            <a:endParaRPr lang="en-GB" sz="15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641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87337" y="336137"/>
            <a:ext cx="6283325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100" dirty="0">
                <a:ea typeface="ＭＳ Ｐゴシック" panose="020B0600070205080204" pitchFamily="34" charset="-128"/>
              </a:rPr>
              <a:t>PATIENT SAFETY AND YOUR SUPERVISION</a:t>
            </a:r>
            <a:endParaRPr lang="en-GB" alt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7337" y="977900"/>
            <a:ext cx="6202362" cy="2789238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GB" sz="1500" dirty="0"/>
              <a:t>You should know who is supervising your clinical practice at all times (usually a consultant or experienced middle grade doctor)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The clinician supervising you must be sufficiently competent to do so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You should be able to contact your supervisor if you are concerned about a patient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You should never be forced to work beyond your competence</a:t>
            </a:r>
          </a:p>
          <a:p>
            <a:pPr>
              <a:buFont typeface="Arial"/>
              <a:buChar char="•"/>
              <a:defRPr/>
            </a:pPr>
            <a:endParaRPr lang="en-GB" sz="788" dirty="0"/>
          </a:p>
          <a:p>
            <a:pPr marL="0" indent="0" algn="ctr">
              <a:buNone/>
              <a:defRPr/>
            </a:pPr>
            <a:r>
              <a:rPr lang="en-GB" sz="1500" dirty="0">
                <a:solidFill>
                  <a:srgbClr val="FF0000"/>
                </a:solidFill>
              </a:rPr>
              <a:t>If you are concerned that your unit is regularly not adhering to these principles, please contact your educational supervisor or foundation training programme director</a:t>
            </a:r>
          </a:p>
          <a:p>
            <a:pPr>
              <a:buFont typeface="Arial"/>
              <a:buChar char="•"/>
              <a:defRPr/>
            </a:pPr>
            <a:endParaRPr lang="en-GB" sz="1200" dirty="0"/>
          </a:p>
        </p:txBody>
      </p:sp>
      <p:pic>
        <p:nvPicPr>
          <p:cNvPr id="2" name="Picture 3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A71A254A-4EB6-4182-A774-9B7D3DA62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09" y="3267489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47650" y="264569"/>
            <a:ext cx="6162675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Your trust should provide you with:</a:t>
            </a:r>
            <a:endParaRPr lang="en-GB" alt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30200" y="938213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1500" dirty="0">
                <a:ea typeface="ＭＳ Ｐゴシック" panose="020B0600070205080204" pitchFamily="34" charset="-128"/>
              </a:rPr>
              <a:t>Appropriate learning experience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Weekly education e.g. teaching sessions, teaching ward rounds, clinics etc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Access to the Guardian of Safe Working Hours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Access to careers advice / guidance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Representation at local faculty group via elected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F1 Representative</a:t>
            </a:r>
            <a:endParaRPr lang="en-GB" altLang="en-US" sz="1500" dirty="0">
              <a:ea typeface="ＭＳ Ｐゴシック" panose="020B0600070205080204" pitchFamily="34" charset="-128"/>
            </a:endParaRP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F1s can “borrow” 5 days of F2 study leave for a taster</a:t>
            </a:r>
          </a:p>
          <a:p>
            <a:endParaRPr lang="en-GB" altLang="en-US" sz="1500" dirty="0"/>
          </a:p>
        </p:txBody>
      </p:sp>
      <p:pic>
        <p:nvPicPr>
          <p:cNvPr id="8" name="Picture 8" descr="Two people standing in a room&#10;&#10;Description generated with very high confidence">
            <a:extLst>
              <a:ext uri="{FF2B5EF4-FFF2-40B4-BE49-F238E27FC236}">
                <a16:creationId xmlns:a16="http://schemas.microsoft.com/office/drawing/2014/main" id="{7D8C8310-23D9-4AC4-9305-D02F5F7F4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850" y="3263318"/>
            <a:ext cx="2057400" cy="1343025"/>
          </a:xfrm>
          <a:prstGeom prst="rect">
            <a:avLst/>
          </a:prstGeom>
        </p:spPr>
      </p:pic>
      <p:pic>
        <p:nvPicPr>
          <p:cNvPr id="10" name="Picture 10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613BE542-B538-45AB-8E15-6C78CBFE0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435" y="3266824"/>
            <a:ext cx="900113" cy="1357313"/>
          </a:xfrm>
          <a:prstGeom prst="rect">
            <a:avLst/>
          </a:prstGeom>
        </p:spPr>
      </p:pic>
      <p:pic>
        <p:nvPicPr>
          <p:cNvPr id="12" name="Picture 12" descr="A room with other people&#10;&#10;Description generated with high confidence">
            <a:extLst>
              <a:ext uri="{FF2B5EF4-FFF2-40B4-BE49-F238E27FC236}">
                <a16:creationId xmlns:a16="http://schemas.microsoft.com/office/drawing/2014/main" id="{193CC591-BC9C-4D68-A699-2711FA58E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20" y="3334957"/>
            <a:ext cx="2057400" cy="11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79400" y="486569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400" dirty="0">
                <a:ea typeface="ＭＳ Ｐゴシック" panose="020B0600070205080204" pitchFamily="34" charset="-128"/>
              </a:rPr>
              <a:t>Raising concerns / ‘whistle-blowing’ – GMC guidance</a:t>
            </a:r>
            <a:endParaRPr lang="en-GB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2092" y="1335088"/>
            <a:ext cx="5880100" cy="2790825"/>
          </a:xfrm>
        </p:spPr>
        <p:txBody>
          <a:bodyPr anchor="t"/>
          <a:lstStyle/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GB" sz="1500" dirty="0"/>
              <a:t>You must 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protect patients from risk of harm </a:t>
            </a:r>
            <a:r>
              <a:rPr lang="en-GB" sz="1500" dirty="0"/>
              <a:t>posed by another colleague's conduct, performance or health. The 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safety of patients must come first at all times</a:t>
            </a:r>
            <a:r>
              <a:rPr lang="en-GB" sz="1500" dirty="0"/>
              <a:t> 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en-GB" sz="900" dirty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GB" sz="1500" dirty="0"/>
              <a:t>If you have 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concerns that a colleague may not be fit to practise, you must take appropriate steps </a:t>
            </a:r>
            <a:r>
              <a:rPr lang="en-GB" sz="1500" dirty="0"/>
              <a:t>without delay, so that the concerns are investigated and patients protected where necessary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75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1500" i="1" dirty="0"/>
              <a:t>More information on local trust policy</a:t>
            </a:r>
            <a:endParaRPr lang="en-GB" sz="1500" i="1" dirty="0">
              <a:cs typeface="Arial"/>
            </a:endParaRPr>
          </a:p>
          <a:p>
            <a:pPr>
              <a:buFont typeface="Arial"/>
              <a:buChar char="•"/>
              <a:defRPr/>
            </a:pPr>
            <a:endParaRPr lang="en-GB" sz="1500" dirty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07" y="3277746"/>
            <a:ext cx="1703785" cy="9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0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8842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Protecting patients </a:t>
            </a:r>
            <a:r>
              <a:rPr lang="en-GB" altLang="en-US">
                <a:solidFill>
                  <a:srgbClr val="B11B51"/>
                </a:solidFill>
                <a:ea typeface="ＭＳ Ｐゴシック" panose="020B0600070205080204" pitchFamily="34" charset="-128"/>
              </a:rPr>
              <a:t>(and you)</a:t>
            </a:r>
            <a:br>
              <a:rPr lang="en-GB" altLang="en-US">
                <a:solidFill>
                  <a:srgbClr val="B11B51"/>
                </a:solidFill>
                <a:ea typeface="ＭＳ Ｐゴシック" panose="020B0600070205080204" pitchFamily="34" charset="-128"/>
              </a:rPr>
            </a:br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465263"/>
            <a:ext cx="5880100" cy="2790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b="1" dirty="0">
                <a:ea typeface="ＭＳ Ｐゴシック" panose="020B0600070205080204" pitchFamily="34" charset="-128"/>
              </a:rPr>
              <a:t>F1 doctors must NOT</a:t>
            </a:r>
          </a:p>
          <a:p>
            <a:pPr marL="0" indent="0">
              <a:buNone/>
              <a:defRPr/>
            </a:pPr>
            <a:endParaRPr lang="en-GB" altLang="en-US" b="1" dirty="0">
              <a:ea typeface="ＭＳ Ｐゴシック" panose="020B0600070205080204" pitchFamily="34" charset="-128"/>
            </a:endParaRPr>
          </a:p>
          <a:p>
            <a:pPr>
              <a:buFont typeface="Arial"/>
              <a:buChar char="•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Site mark (except under direct supervision by the operator)</a:t>
            </a:r>
          </a:p>
          <a:p>
            <a:pPr>
              <a:buFont typeface="Arial"/>
              <a:buChar char="•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Prescribe or administer cytotoxic or immunosuppressant drugs (except corticosteroids) </a:t>
            </a:r>
          </a:p>
          <a:p>
            <a:pPr>
              <a:buFont typeface="Arial"/>
              <a:buChar char="•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Inject contrast unless trained to do so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0" y="3259931"/>
            <a:ext cx="20621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6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85750" y="44608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Consent</a:t>
            </a:r>
            <a:endParaRPr lang="en-GB" altLang="en-US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30200" y="1176337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Taking consent is the responsibility of the doctor performing the procedure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If a FD is not capable of carrying out a procedure, s/he may </a:t>
            </a:r>
            <a:r>
              <a:rPr lang="en-GB" altLang="en-US" b="1" dirty="0">
                <a:ea typeface="ＭＳ Ｐゴシック" panose="020B0600070205080204" pitchFamily="34" charset="-128"/>
              </a:rPr>
              <a:t>only</a:t>
            </a:r>
            <a:r>
              <a:rPr lang="en-GB" altLang="en-US" dirty="0">
                <a:ea typeface="ＭＳ Ｐゴシック" panose="020B0600070205080204" pitchFamily="34" charset="-128"/>
              </a:rPr>
              <a:t> obtain consent for it when trained to do so, directly supervised, and under delegation  from the experienced doctor carrying out that procedure</a:t>
            </a:r>
            <a:endParaRPr lang="en-GB" altLang="en-US" dirty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86" y="3450634"/>
            <a:ext cx="1538288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92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9151-28FB-4707-B828-F50B8C18D7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769938"/>
            <a:ext cx="5829300" cy="509587"/>
          </a:xfrm>
        </p:spPr>
        <p:txBody>
          <a:bodyPr/>
          <a:lstStyle/>
          <a:p>
            <a:r>
              <a:rPr lang="en-GB" dirty="0"/>
              <a:t>New 2021 Foundation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9BF42-9A81-4086-B9CE-3DB22CE3BFD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466850"/>
            <a:ext cx="6064250" cy="28003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Three higher level outcomes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D0CE07F-214E-412F-9C3C-FD302DDE35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996440"/>
            <a:ext cx="5879307" cy="1150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DE9C2-B639-4798-AEC6-1F7BC18F4BB9}"/>
              </a:ext>
            </a:extLst>
          </p:cNvPr>
          <p:cNvSpPr txBox="1"/>
          <p:nvPr/>
        </p:nvSpPr>
        <p:spPr>
          <a:xfrm>
            <a:off x="400844" y="3307977"/>
            <a:ext cx="5821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13 Foundation Professional Capabilities – FPCs</a:t>
            </a:r>
          </a:p>
          <a:p>
            <a:r>
              <a:rPr lang="en-GB" sz="1800" dirty="0"/>
              <a:t>To be learnt across different healthcare settings and evidenced in portfolio – lots more info on UKFPO website</a:t>
            </a:r>
          </a:p>
        </p:txBody>
      </p:sp>
    </p:spTree>
    <p:extLst>
      <p:ext uri="{BB962C8B-B14F-4D97-AF65-F5344CB8AC3E}">
        <p14:creationId xmlns:p14="http://schemas.microsoft.com/office/powerpoint/2010/main" val="3796937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52413" y="339725"/>
            <a:ext cx="6059487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400" dirty="0">
                <a:ea typeface="ＭＳ Ｐゴシック" panose="020B0600070205080204" pitchFamily="34" charset="-128"/>
              </a:rPr>
              <a:t>ARCP</a:t>
            </a: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sz="2400" dirty="0">
                <a:ea typeface="ＭＳ Ｐゴシック" panose="020B0600070205080204" pitchFamily="34" charset="-128"/>
              </a:rPr>
              <a:t>Annual Review of Competence Progression</a:t>
            </a:r>
            <a:endParaRPr lang="en-GB" altLang="en-US" sz="2400" dirty="0"/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42106" y="1319880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1500" dirty="0">
                <a:ea typeface="ＭＳ Ｐゴシック"/>
              </a:rPr>
              <a:t>Process to ensure that you have met foundation requirements (similar applies in specialty training)</a:t>
            </a:r>
            <a:endParaRPr lang="en-US" sz="1500" dirty="0">
              <a:ea typeface="ＭＳ Ｐゴシック"/>
              <a:cs typeface="+mn-lt"/>
            </a:endParaRPr>
          </a:p>
          <a:p>
            <a:r>
              <a:rPr lang="en-GB" sz="1500" dirty="0">
                <a:ea typeface="ＭＳ Ｐゴシック"/>
              </a:rPr>
              <a:t>List of requirements on </a:t>
            </a:r>
            <a:r>
              <a:rPr lang="en-GB" sz="1500" dirty="0">
                <a:ea typeface="ＭＳ Ｐゴシック"/>
                <a:hlinkClick r:id="rId3"/>
              </a:rPr>
              <a:t>STFS web page</a:t>
            </a:r>
            <a:r>
              <a:rPr lang="en-GB" sz="1500" dirty="0">
                <a:ea typeface="ＭＳ Ｐゴシック"/>
              </a:rPr>
              <a:t>.  These must be met and e portfolio ready for review by May (date to be advised)</a:t>
            </a:r>
            <a:endParaRPr lang="en-GB" sz="1500" dirty="0">
              <a:ea typeface="ＭＳ Ｐゴシック"/>
              <a:cs typeface="+mn-lt"/>
            </a:endParaRPr>
          </a:p>
          <a:p>
            <a:r>
              <a:rPr lang="en-GB" sz="1500" dirty="0">
                <a:ea typeface="ＭＳ Ｐゴシック"/>
              </a:rPr>
              <a:t>Meet your ES in April to review</a:t>
            </a:r>
            <a:endParaRPr lang="en-US" sz="1500" dirty="0">
              <a:ea typeface="ＭＳ Ｐゴシック"/>
              <a:cs typeface="+mn-lt"/>
            </a:endParaRPr>
          </a:p>
          <a:p>
            <a:r>
              <a:rPr lang="en-GB" sz="1500" dirty="0">
                <a:ea typeface="ＭＳ Ｐゴシック"/>
              </a:rPr>
              <a:t>Also, complete Form R in e Portfolio – self declaration of fitness to practise</a:t>
            </a:r>
            <a:endParaRPr lang="en-US" sz="1500" dirty="0">
              <a:ea typeface="ＭＳ Ｐゴシック"/>
              <a:cs typeface="+mn-lt"/>
            </a:endParaRPr>
          </a:p>
          <a:p>
            <a:r>
              <a:rPr lang="en-GB" sz="1500" dirty="0">
                <a:ea typeface="ＭＳ Ｐゴシック"/>
              </a:rPr>
              <a:t>Further details will be sent to you by STFS nearer the time in the fortnightly bulletin</a:t>
            </a:r>
            <a:endParaRPr lang="en-GB" sz="1500" dirty="0">
              <a:ea typeface="+mn-lt"/>
              <a:cs typeface="+mn-lt"/>
            </a:endParaRPr>
          </a:p>
          <a:p>
            <a:endParaRPr lang="en-GB" altLang="en-US" sz="1500" dirty="0">
              <a:ea typeface="ＭＳ Ｐゴシック"/>
              <a:cs typeface="Arial"/>
            </a:endParaRPr>
          </a:p>
          <a:p>
            <a:endParaRPr lang="en-GB" altLang="en-US" sz="1500" dirty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3" y="3713194"/>
            <a:ext cx="987711" cy="7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65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17500" y="45878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Leaving early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7500" y="1223963"/>
            <a:ext cx="5880100" cy="2790825"/>
          </a:xfrm>
        </p:spPr>
        <p:txBody>
          <a:bodyPr anchor="t"/>
          <a:lstStyle/>
          <a:p>
            <a:pPr>
              <a:defRPr/>
            </a:pPr>
            <a:r>
              <a:rPr lang="en-GB" sz="1500" dirty="0">
                <a:ea typeface="ＭＳ Ｐゴシック" panose="020B0600070205080204" pitchFamily="34" charset="-128"/>
              </a:rPr>
              <a:t>If you wish to leave before the official end date of your F1 or F2 programme in order to take up other employment/training opportunities, you will not be signed off as having met foundation training requirements.</a:t>
            </a:r>
            <a:endParaRPr lang="en-US" sz="1500" dirty="0">
              <a:ea typeface="+mn-lt"/>
              <a:cs typeface="+mn-lt"/>
            </a:endParaRPr>
          </a:p>
          <a:p>
            <a:pPr>
              <a:defRPr/>
            </a:pPr>
            <a:endParaRPr lang="en-GB" sz="1500" dirty="0">
              <a:ea typeface="+mn-lt"/>
              <a:cs typeface="+mn-lt"/>
            </a:endParaRPr>
          </a:p>
          <a:p>
            <a:pPr>
              <a:defRPr/>
            </a:pPr>
            <a:r>
              <a:rPr lang="en-GB" sz="1500" dirty="0">
                <a:ea typeface="ＭＳ Ｐゴシック"/>
              </a:rPr>
              <a:t>Leaving early is a major decision, requiring careful thought.  The STFS directors are happy to meet you to discuss</a:t>
            </a:r>
            <a:endParaRPr lang="en-GB" sz="1500" dirty="0">
              <a:ea typeface="ＭＳ Ｐゴシック"/>
              <a:cs typeface="+mn-lt"/>
            </a:endParaRPr>
          </a:p>
          <a:p>
            <a:pPr>
              <a:buFont typeface="Arial,Sans-Serif"/>
              <a:buChar char="•"/>
              <a:defRPr/>
            </a:pPr>
            <a:endParaRPr lang="en-GB" sz="1500" dirty="0">
              <a:ea typeface="+mn-lt"/>
              <a:cs typeface="+mn-lt"/>
            </a:endParaRPr>
          </a:p>
          <a:p>
            <a:pPr>
              <a:buFont typeface="Arial,Sans-Serif"/>
              <a:defRPr/>
            </a:pPr>
            <a:r>
              <a:rPr lang="en-GB" sz="1500" dirty="0">
                <a:ea typeface="ＭＳ Ｐゴシック"/>
              </a:rPr>
              <a:t>If you leave early, you MUST complete a withdrawal form, please visit the </a:t>
            </a:r>
            <a:r>
              <a:rPr lang="en-GB" sz="1500" dirty="0">
                <a:ea typeface="ＭＳ Ｐゴシック"/>
                <a:hlinkClick r:id="rId3"/>
              </a:rPr>
              <a:t>Support Portal</a:t>
            </a:r>
            <a:r>
              <a:rPr lang="en-GB" sz="1500" dirty="0">
                <a:ea typeface="ＭＳ Ｐゴシック"/>
              </a:rPr>
              <a:t> for more detail.  If you do not complete a form your vacancy may not be filled, putting patients at risk</a:t>
            </a:r>
            <a:endParaRPr lang="en-GB" sz="1500" dirty="0">
              <a:ea typeface="+mn-lt"/>
              <a:cs typeface="+mn-lt"/>
            </a:endParaRPr>
          </a:p>
          <a:p>
            <a:pPr>
              <a:buFont typeface="Arial,Sans-Serif"/>
              <a:defRPr/>
            </a:pPr>
            <a:endParaRPr lang="en-GB" sz="1500" dirty="0">
              <a:ea typeface="+mn-lt"/>
              <a:cs typeface="+mn-lt"/>
            </a:endParaRPr>
          </a:p>
          <a:p>
            <a:pPr>
              <a:defRPr/>
            </a:pPr>
            <a:endParaRPr lang="en-GB" altLang="en-US" sz="1500" dirty="0">
              <a:ea typeface="ＭＳ Ｐゴシック"/>
              <a:cs typeface="Arial"/>
            </a:endParaRPr>
          </a:p>
          <a:p>
            <a:pPr>
              <a:buFont typeface="Arial"/>
              <a:buChar char="•"/>
              <a:defRPr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30872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12750" y="4651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And if I am not signed off?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7350" y="1230313"/>
            <a:ext cx="5880100" cy="2790825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Arrangements will depend on circumstances </a:t>
            </a:r>
            <a:r>
              <a:rPr lang="en-GB" altLang="en-US" dirty="0" err="1">
                <a:ea typeface="ＭＳ Ｐゴシック" panose="020B0600070205080204" pitchFamily="34" charset="-128"/>
              </a:rPr>
              <a:t>eg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pPr>
              <a:buNone/>
              <a:defRPr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>
              <a:buFont typeface="Arial"/>
              <a:buChar char="•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Remedial training</a:t>
            </a:r>
          </a:p>
          <a:p>
            <a:pPr lvl="1">
              <a:buFont typeface="Arial"/>
              <a:buChar char="–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Additional 4 months / repeat entire year</a:t>
            </a:r>
          </a:p>
          <a:p>
            <a:pPr marL="0" indent="0">
              <a:buNone/>
              <a:defRPr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>
              <a:buFont typeface="Arial"/>
              <a:buChar char="•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Spend 2-4 weeks at start of F2 as an F1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50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84150" y="385763"/>
            <a:ext cx="624205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Asking for advice about your training</a:t>
            </a:r>
            <a:endParaRPr lang="en-GB" altLang="en-US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92100" y="1176337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ea typeface="ＭＳ Ｐゴシック"/>
              </a:rPr>
              <a:t>Usually ask locally first, </a:t>
            </a:r>
            <a:r>
              <a:rPr lang="en-GB" sz="1500" dirty="0" err="1">
                <a:ea typeface="ＭＳ Ｐゴシック"/>
              </a:rPr>
              <a:t>eg</a:t>
            </a:r>
            <a:r>
              <a:rPr lang="en-GB" sz="1500" dirty="0">
                <a:ea typeface="ＭＳ Ｐゴシック"/>
              </a:rPr>
              <a:t> your educational supervisor or FPTD</a:t>
            </a:r>
            <a:endParaRPr lang="en-GB" sz="1500" dirty="0">
              <a:ea typeface="ＭＳ Ｐゴシック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GB" sz="1500" dirty="0">
                <a:ea typeface="ＭＳ Ｐゴシック"/>
              </a:rPr>
              <a:t>STFS must know if it may affect your training programme: </a:t>
            </a:r>
            <a:endParaRPr lang="en-GB" sz="1500" dirty="0">
              <a:ea typeface="ＭＳ Ｐゴシック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sz="1500" dirty="0">
                <a:ea typeface="ＭＳ Ｐゴシック"/>
              </a:rPr>
              <a:t>You have been or need to be away, for example for illness for &gt; 2 weeks or maternity leave </a:t>
            </a:r>
            <a:endParaRPr lang="en-GB" sz="1500" dirty="0">
              <a:ea typeface="ＭＳ Ｐゴシック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sz="1500" dirty="0">
                <a:ea typeface="ＭＳ Ｐゴシック"/>
              </a:rPr>
              <a:t>You wish to take time out / work less than full time</a:t>
            </a:r>
            <a:endParaRPr lang="en-GB" sz="1500" dirty="0">
              <a:ea typeface="ＭＳ Ｐゴシック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sz="1500" dirty="0">
                <a:ea typeface="ＭＳ Ｐゴシック" panose="020B0600070205080204" pitchFamily="34" charset="-128"/>
              </a:rPr>
              <a:t>Special circumstances which may affect your placement</a:t>
            </a:r>
            <a:endParaRPr lang="en-GB" sz="15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sz="1500" dirty="0">
                <a:ea typeface="ＭＳ Ｐゴシック" panose="020B0600070205080204" pitchFamily="34" charset="-128"/>
              </a:rPr>
              <a:t>You are having problems with your training</a:t>
            </a:r>
            <a:endParaRPr lang="en-GB" sz="15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sz="1500" dirty="0">
                <a:ea typeface="ＭＳ Ｐゴシック"/>
              </a:rPr>
              <a:t>Raising concerns which you feel have been inadequately dealt with locally</a:t>
            </a:r>
            <a:endParaRPr lang="en-GB" sz="1500" dirty="0">
              <a:ea typeface="ＭＳ Ｐゴシック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GB" sz="1500" dirty="0">
                <a:ea typeface="ＭＳ Ｐゴシック"/>
              </a:rPr>
              <a:t>If so please check the policy and deadlines on the </a:t>
            </a:r>
            <a:r>
              <a:rPr lang="en-GB" sz="1500" dirty="0">
                <a:ea typeface="ＭＳ Ｐゴシック"/>
                <a:hlinkClick r:id="rId3"/>
              </a:rPr>
              <a:t>Support Portal</a:t>
            </a:r>
            <a:endParaRPr lang="en-GB" sz="15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GB" altLang="en-US" sz="1500" dirty="0">
              <a:ea typeface="ＭＳ Ｐゴシック" panose="020B0600070205080204" pitchFamily="34" charset="-128"/>
              <a:cs typeface="Arial"/>
            </a:endParaRPr>
          </a:p>
          <a:p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65180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2900" y="404813"/>
            <a:ext cx="5829300" cy="51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Support available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6400" y="981076"/>
            <a:ext cx="5878513" cy="27892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Locally in trust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Educational / clinical supervisors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Postgraduate/Medical Education Team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Occupational Health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Medical Staffing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Employee Assistance Programme</a:t>
            </a:r>
          </a:p>
          <a:p>
            <a:pPr marL="0" indent="0">
              <a:buNone/>
              <a:defRPr/>
            </a:pPr>
            <a:endParaRPr lang="en-GB" sz="750" dirty="0"/>
          </a:p>
          <a:p>
            <a:pPr marL="0" indent="0">
              <a:buNone/>
              <a:defRPr/>
            </a:pPr>
            <a:r>
              <a:rPr lang="en-GB" dirty="0"/>
              <a:t>Outside trust</a:t>
            </a:r>
          </a:p>
          <a:p>
            <a:pPr marL="0" indent="0">
              <a:buNone/>
              <a:defRPr/>
            </a:pPr>
            <a:r>
              <a:rPr lang="en-GB" dirty="0">
                <a:hlinkClick r:id="rId3"/>
              </a:rPr>
              <a:t>https://london.hee.nhs.uk/professional-development</a:t>
            </a:r>
            <a:endParaRPr lang="en-GB" dirty="0"/>
          </a:p>
          <a:p>
            <a:pPr marL="0" indent="0">
              <a:buNone/>
              <a:defRPr/>
            </a:pPr>
            <a:r>
              <a:rPr lang="en-GB" sz="1500" dirty="0"/>
              <a:t> </a:t>
            </a:r>
            <a:endParaRPr lang="en-GB" dirty="0"/>
          </a:p>
          <a:p>
            <a:pPr>
              <a:buFont typeface="Arial"/>
              <a:buChar char="•"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8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50E1-20D2-4944-9495-3987490D0F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420688"/>
            <a:ext cx="5829300" cy="509587"/>
          </a:xfrm>
        </p:spPr>
        <p:txBody>
          <a:bodyPr/>
          <a:lstStyle/>
          <a:p>
            <a:r>
              <a:rPr lang="en-GB" sz="2100" dirty="0" err="1"/>
              <a:t>SuppoRTT</a:t>
            </a:r>
            <a:r>
              <a:rPr lang="en-GB" sz="2100" dirty="0"/>
              <a:t> - Supported return to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FAB6D-BD72-4E9F-9FCB-7C4168484B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1000" y="1144587"/>
            <a:ext cx="6096000" cy="3578225"/>
          </a:xfrm>
        </p:spPr>
        <p:txBody>
          <a:bodyPr/>
          <a:lstStyle/>
          <a:p>
            <a:r>
              <a:rPr lang="en-GB" dirty="0"/>
              <a:t>Support is provided for doctors returning after an absence of three months or more, e.g. after maternity leave</a:t>
            </a:r>
          </a:p>
          <a:p>
            <a:r>
              <a:rPr lang="en-GB" dirty="0"/>
              <a:t>Discuss arrangements with your educational supervisor before you go away</a:t>
            </a:r>
          </a:p>
          <a:p>
            <a:r>
              <a:rPr lang="en-GB" dirty="0"/>
              <a:t>A variety of support offered including a week of paid shadowing before restarting</a:t>
            </a:r>
          </a:p>
          <a:p>
            <a:r>
              <a:rPr lang="en-GB" dirty="0">
                <a:hlinkClick r:id="rId2"/>
              </a:rPr>
              <a:t>https://london.hee.nhs.uk/professional-development/supported-return-training</a:t>
            </a:r>
            <a:endParaRPr lang="en-GB" dirty="0"/>
          </a:p>
          <a:p>
            <a:r>
              <a:rPr lang="en-GB" dirty="0"/>
              <a:t>Each trust has a consultant </a:t>
            </a:r>
            <a:r>
              <a:rPr lang="en-GB" dirty="0" err="1"/>
              <a:t>SuppoRTT</a:t>
            </a:r>
            <a:r>
              <a:rPr lang="en-GB" dirty="0"/>
              <a:t> champion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280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26244" y="467321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Feedback to STFS</a:t>
            </a:r>
            <a:endParaRPr lang="en-GB" altLang="en-US" dirty="0"/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8950" y="1176337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Foundation programme trainee representative at all trusts – can raise issues locally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Trainee representatives at STFS committees – inform and influence future directions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Online questionnaires – please contribute as your views are valued!</a:t>
            </a:r>
          </a:p>
          <a:p>
            <a:endParaRPr lang="en-GB" altLang="en-US" dirty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3521869"/>
            <a:ext cx="265628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53" y="2951560"/>
            <a:ext cx="16049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0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9250" y="299239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Careers</a:t>
            </a:r>
            <a:endParaRPr lang="en-GB" altLang="en-US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7650" y="873125"/>
            <a:ext cx="5880100" cy="278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1500" dirty="0">
                <a:ea typeface="ＭＳ Ｐゴシック" panose="020B0600070205080204" pitchFamily="34" charset="-128"/>
              </a:rPr>
              <a:t>Careers support and resources available via your trust/webinars</a:t>
            </a:r>
          </a:p>
          <a:p>
            <a:r>
              <a:rPr lang="en-GB" altLang="en-US" sz="1500" dirty="0">
                <a:ea typeface="ＭＳ Ｐゴシック"/>
              </a:rPr>
              <a:t>Four stage approach to career management – </a:t>
            </a:r>
            <a:r>
              <a:rPr lang="en-GB" altLang="en-US" sz="1500" dirty="0">
                <a:ea typeface="ＭＳ Ｐゴシック"/>
                <a:hlinkClick r:id="rId3"/>
              </a:rPr>
              <a:t>https://london.hee.nhs.uk/careers-unit</a:t>
            </a:r>
            <a:endParaRPr lang="en-GB" altLang="en-US" sz="1500" dirty="0">
              <a:ea typeface="ＭＳ Ｐゴシック"/>
            </a:endParaRPr>
          </a:p>
          <a:p>
            <a:r>
              <a:rPr lang="en-GB" altLang="en-US" sz="1500" dirty="0">
                <a:ea typeface="ＭＳ Ｐゴシック"/>
              </a:rPr>
              <a:t>Informal short one-2-one career sessions</a:t>
            </a:r>
            <a:endParaRPr lang="en-GB" altLang="en-US" sz="1500" dirty="0">
              <a:ea typeface="ＭＳ Ｐゴシック"/>
              <a:cs typeface="Arial"/>
            </a:endParaRP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Group teaching introducing career planning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Up to 5 days of your F2 study leave entitlement can be taken towards the end of F1 for a ‘taster’ to explore career options</a:t>
            </a:r>
          </a:p>
          <a:p>
            <a:r>
              <a:rPr lang="en-GB" altLang="en-US" sz="1500" dirty="0">
                <a:ea typeface="ＭＳ Ｐゴシック"/>
                <a:hlinkClick r:id="rId4"/>
              </a:rPr>
              <a:t>www.healthcareers.nhs.uk</a:t>
            </a:r>
            <a:r>
              <a:rPr lang="en-GB" altLang="en-US" sz="1500" dirty="0">
                <a:ea typeface="ＭＳ Ｐゴシック"/>
              </a:rPr>
              <a:t> for further ideas</a:t>
            </a:r>
            <a:endParaRPr lang="en-GB" altLang="en-US" sz="1500" dirty="0">
              <a:ea typeface="ＭＳ Ｐゴシック"/>
              <a:cs typeface="Arial"/>
            </a:endParaRPr>
          </a:p>
          <a:p>
            <a:endParaRPr lang="en-GB" altLang="en-US" sz="1500" dirty="0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" y="3425036"/>
            <a:ext cx="13668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95" y="3428010"/>
            <a:ext cx="20169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78" y="2996804"/>
            <a:ext cx="1427559" cy="165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4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89FBB18-AD1F-4F23-BE79-E669F704CA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30251"/>
            <a:ext cx="410845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9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E4B9B5-42E0-45C8-9382-37A7E6F3B4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996950"/>
            <a:ext cx="34988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6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0567DF-B862-4814-AE6F-46A851D8FB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774700"/>
            <a:ext cx="3695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60350" y="323850"/>
            <a:ext cx="5829300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100" dirty="0">
                <a:ea typeface="ＭＳ Ｐゴシック"/>
              </a:rPr>
              <a:t>Horus e-portfolio – an educational tool </a:t>
            </a:r>
            <a:endParaRPr lang="en-GB" altLang="en-US" sz="2100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250" y="1042988"/>
            <a:ext cx="5878513" cy="279082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dirty="0"/>
              <a:t>Important that you learn how to use this early on to benefit your training – now and in the future</a:t>
            </a:r>
          </a:p>
          <a:p>
            <a:pPr marL="0" indent="0">
              <a:buNone/>
              <a:defRPr/>
            </a:pPr>
            <a:endParaRPr lang="en-GB" sz="788" dirty="0"/>
          </a:p>
          <a:p>
            <a:pPr>
              <a:buFont typeface="Arial"/>
              <a:buChar char="•"/>
              <a:defRPr/>
            </a:pPr>
            <a:r>
              <a:rPr lang="en-GB" dirty="0"/>
              <a:t>Educational planning</a:t>
            </a:r>
          </a:p>
          <a:p>
            <a:pPr>
              <a:buFont typeface="Arial"/>
              <a:buChar char="•"/>
              <a:defRPr/>
            </a:pPr>
            <a:r>
              <a:rPr lang="en-GB" dirty="0"/>
              <a:t>Reinforce your learning</a:t>
            </a:r>
          </a:p>
          <a:p>
            <a:pPr>
              <a:buFont typeface="Arial"/>
              <a:buChar char="•"/>
              <a:defRPr/>
            </a:pPr>
            <a:r>
              <a:rPr lang="en-GB" dirty="0"/>
              <a:t>Record of achievements</a:t>
            </a:r>
          </a:p>
          <a:p>
            <a:pPr marL="0" indent="0">
              <a:buNone/>
              <a:defRPr/>
            </a:pPr>
            <a:endParaRPr lang="en-GB" sz="900" dirty="0"/>
          </a:p>
          <a:p>
            <a:pPr marL="0" indent="0">
              <a:buNone/>
              <a:defRPr/>
            </a:pPr>
            <a:r>
              <a:rPr lang="en-GB" dirty="0"/>
              <a:t>Not just a tick box exercise . . . . </a:t>
            </a:r>
          </a:p>
          <a:p>
            <a:pPr marL="0" indent="0">
              <a:buNone/>
              <a:defRPr/>
            </a:pPr>
            <a:endParaRPr lang="en-GB" sz="1200" dirty="0"/>
          </a:p>
          <a:p>
            <a:pPr>
              <a:buNone/>
              <a:defRPr/>
            </a:pPr>
            <a:r>
              <a:rPr lang="en-GB" sz="1350" dirty="0">
                <a:ea typeface="+mn-lt"/>
                <a:cs typeface="+mn-lt"/>
              </a:rPr>
              <a:t>Further information on national Horus website</a:t>
            </a:r>
          </a:p>
          <a:p>
            <a:pPr>
              <a:buNone/>
              <a:defRPr/>
            </a:pPr>
            <a:r>
              <a:rPr lang="en-GB" sz="1350" dirty="0">
                <a:ea typeface="+mn-lt"/>
                <a:cs typeface="+mn-lt"/>
              </a:rPr>
              <a:t> </a:t>
            </a:r>
            <a:r>
              <a:rPr lang="en-GB" sz="1350" dirty="0">
                <a:cs typeface="Arial"/>
                <a:hlinkClick r:id="rId3"/>
              </a:rPr>
              <a:t>https://supporthorus.hee.nhs.uk/</a:t>
            </a:r>
            <a:r>
              <a:rPr lang="en-GB" sz="1350" dirty="0">
                <a:cs typeface="Arial"/>
              </a:rPr>
              <a:t> and foundation school</a:t>
            </a:r>
            <a:r>
              <a:rPr lang="en-GB" sz="1350" dirty="0">
                <a:ea typeface="+mn-lt"/>
                <a:cs typeface="+mn-lt"/>
              </a:rPr>
              <a:t> web page - </a:t>
            </a:r>
            <a:r>
              <a:rPr lang="en-GB" sz="1350" dirty="0">
                <a:cs typeface="Arial"/>
                <a:hlinkClick r:id="rId4"/>
              </a:rPr>
              <a:t>https://lonkssfoundation.hee.nhs.uk/horus</a:t>
            </a:r>
            <a:endParaRPr lang="en-GB" sz="135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endParaRPr lang="en-GB" dirty="0">
              <a:cs typeface="Arial"/>
            </a:endParaRPr>
          </a:p>
          <a:p>
            <a:pPr>
              <a:defRPr/>
            </a:pPr>
            <a:endParaRPr lang="en-GB" dirty="0">
              <a:cs typeface="Arial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57" y="1864024"/>
            <a:ext cx="1276350" cy="87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4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024313" y="1716088"/>
            <a:ext cx="2833687" cy="257016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1E4F96"/>
                </a:solidFill>
              </a:rPr>
              <a:t>e-learning modules for foundation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1E4F96"/>
                </a:solidFill>
              </a:rPr>
              <a:t>useful to support your experiential learning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1E4F96"/>
                </a:solidFill>
              </a:rPr>
              <a:t> to catch up if you miss a teaching session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1E4F96"/>
                </a:solidFill>
              </a:rPr>
              <a:t>user names / passwords will be sent to you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B1209F-38BD-4F08-B18C-504C0B0B07B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6550" y="282484"/>
            <a:ext cx="5829300" cy="509588"/>
          </a:xfrm>
        </p:spPr>
        <p:txBody>
          <a:bodyPr anchor="t">
            <a:normAutofit fontScale="90000"/>
          </a:bodyPr>
          <a:lstStyle/>
          <a:p>
            <a:r>
              <a:rPr lang="en-GB" dirty="0">
                <a:cs typeface="Arial"/>
              </a:rPr>
              <a:t>e-LFH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  <a:hlinkClick r:id="rId3"/>
              </a:rPr>
              <a:t>https://portal.e-lfh.org.uk</a:t>
            </a:r>
            <a:br>
              <a:rPr lang="en-GB" dirty="0">
                <a:cs typeface="Arial"/>
              </a:rPr>
            </a:br>
            <a:endParaRPr lang="en-US" b="0" dirty="0">
              <a:ea typeface="+mj-lt"/>
              <a:cs typeface="+mj-lt"/>
            </a:endParaRPr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053F487-EDFB-45C0-81D8-838BCDEF2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84" y="1633348"/>
            <a:ext cx="3548270" cy="27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3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8842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/>
              <a:t>STFS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1465263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>
                <a:ea typeface="ＭＳ Ｐゴシック"/>
              </a:rPr>
              <a:t>Currently virtual</a:t>
            </a:r>
          </a:p>
          <a:p>
            <a:r>
              <a:rPr lang="en-US" dirty="0">
                <a:ea typeface="ＭＳ Ｐゴシック"/>
                <a:cs typeface="+mn-lt"/>
              </a:rPr>
              <a:t>Will be uncoupling in August 2023 into KSS FS and part of London FS – further information in </a:t>
            </a:r>
            <a:r>
              <a:rPr lang="en-US">
                <a:ea typeface="ＭＳ Ｐゴシック"/>
                <a:cs typeface="+mn-lt"/>
              </a:rPr>
              <a:t>due course</a:t>
            </a:r>
            <a:endParaRPr lang="en-US" dirty="0">
              <a:ea typeface="ＭＳ Ｐゴシック"/>
              <a:cs typeface="+mn-lt"/>
            </a:endParaRPr>
          </a:p>
          <a:p>
            <a:r>
              <a:rPr lang="en-GB" dirty="0">
                <a:ea typeface="ＭＳ Ｐゴシック"/>
              </a:rPr>
              <a:t>All enquiries via  020 7866 3216 or Support Portal</a:t>
            </a:r>
            <a:endParaRPr lang="en-GB" dirty="0">
              <a:ea typeface="ＭＳ Ｐゴシック"/>
              <a:cs typeface="+mn-lt"/>
            </a:endParaRPr>
          </a:p>
          <a:p>
            <a:r>
              <a:rPr lang="en-GB" u="sng" dirty="0">
                <a:ea typeface="+mn-lt"/>
                <a:cs typeface="+mn-lt"/>
                <a:hlinkClick r:id="rId3"/>
              </a:rPr>
              <a:t>https://lasepgmdesupport.hee.nhs.uk/support/home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ＭＳ Ｐゴシック"/>
              </a:rPr>
              <a:t>Policies currently on STFS web page </a:t>
            </a:r>
            <a:r>
              <a:rPr lang="en-GB" dirty="0">
                <a:ea typeface="+mn-lt"/>
                <a:cs typeface="+mn-lt"/>
                <a:hlinkClick r:id="rId4"/>
              </a:rPr>
              <a:t>https://lonkssfoundation.hee.nhs.uk</a:t>
            </a:r>
          </a:p>
          <a:p>
            <a:pPr marL="0" indent="0">
              <a:buNone/>
            </a:pPr>
            <a:endParaRPr lang="en-GB" dirty="0">
              <a:ea typeface="+mn-lt"/>
              <a:cs typeface="+mn-lt"/>
              <a:hlinkClick r:id="rId4"/>
            </a:endParaRPr>
          </a:p>
          <a:p>
            <a:endParaRPr lang="en-GB" altLang="en-US" dirty="0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  </a:t>
            </a:r>
            <a:endParaRPr lang="en-GB" altLang="en-US" dirty="0"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100" name="Footer Placeholder 16"/>
          <p:cNvSpPr txBox="1">
            <a:spLocks/>
          </p:cNvSpPr>
          <p:nvPr/>
        </p:nvSpPr>
        <p:spPr bwMode="auto">
          <a:xfrm>
            <a:off x="254794" y="4811316"/>
            <a:ext cx="4002881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975" b="1"/>
          </a:p>
        </p:txBody>
      </p:sp>
      <p:pic>
        <p:nvPicPr>
          <p:cNvPr id="410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99" y="3568824"/>
            <a:ext cx="2623183" cy="9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7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8842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/>
              <a:t>Email addresses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1465263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Ensure that you have a functioning professional e-mail address and that you have informed STFS (avoid Hotmail etc as spam filters can block STFS mails)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Important to separate social and professional e-mails and identity – e.g. if you use Facebook link it to an e-mail address to which patients do not have access</a:t>
            </a:r>
          </a:p>
          <a:p>
            <a:endParaRPr lang="en-GB" alt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32548"/>
            <a:ext cx="1157288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69" y="3401616"/>
            <a:ext cx="11382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17601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73C98E2D09148A122C6B4CA434DB7" ma:contentTypeVersion="18" ma:contentTypeDescription="Create a new document." ma:contentTypeScope="" ma:versionID="923f47dc01d2fd560aa428a3d0de1fa3">
  <xsd:schema xmlns:xsd="http://www.w3.org/2001/XMLSchema" xmlns:xs="http://www.w3.org/2001/XMLSchema" xmlns:p="http://schemas.microsoft.com/office/2006/metadata/properties" xmlns:ns2="f6b3da74-47ad-48b9-9a93-ecad966d1cc3" xmlns:ns3="7b04f22f-8226-4897-a8e0-58a1a54249e9" targetNamespace="http://schemas.microsoft.com/office/2006/metadata/properties" ma:root="true" ma:fieldsID="0c29e98359030966c119fc53f06dcb0e" ns2:_="" ns3:_="">
    <xsd:import namespace="f6b3da74-47ad-48b9-9a93-ecad966d1cc3"/>
    <xsd:import namespace="7b04f22f-8226-4897-a8e0-58a1a5424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Actioned" minOccurs="0"/>
                <xsd:element ref="ns2:ActionedBy" minOccurs="0"/>
                <xsd:element ref="ns2:MediaLengthInSeconds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3da74-47ad-48b9-9a93-ecad966d1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Actioned" ma:index="20" nillable="true" ma:displayName="Actioned" ma:default="1" ma:format="Dropdown" ma:internalName="Actioned">
      <xsd:simpleType>
        <xsd:restriction base="dms:Boolean"/>
      </xsd:simpleType>
    </xsd:element>
    <xsd:element name="ActionedBy" ma:index="21" nillable="true" ma:displayName="Actioned By" ma:format="Dropdown" ma:list="UserInfo" ma:SharePointGroup="0" ma:internalName="Action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4f22f-8226-4897-a8e0-58a1a54249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bb100e-e45f-4e7b-96f6-77f038920b2b}" ma:internalName="TaxCatchAll" ma:showField="CatchAllData" ma:web="7b04f22f-8226-4897-a8e0-58a1a54249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oned xmlns="f6b3da74-47ad-48b9-9a93-ecad966d1cc3">true</Actioned>
    <ActionedBy xmlns="f6b3da74-47ad-48b9-9a93-ecad966d1cc3">
      <UserInfo>
        <DisplayName/>
        <AccountId xsi:nil="true"/>
        <AccountType/>
      </UserInfo>
    </ActionedBy>
    <TaxCatchAll xmlns="7b04f22f-8226-4897-a8e0-58a1a54249e9" xsi:nil="true"/>
  </documentManagement>
</p:properties>
</file>

<file path=customXml/itemProps1.xml><?xml version="1.0" encoding="utf-8"?>
<ds:datastoreItem xmlns:ds="http://schemas.openxmlformats.org/officeDocument/2006/customXml" ds:itemID="{E48E815D-C184-45F0-8E26-CD289C15E8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130F41-FA54-4316-B5B7-F581D53C549E}"/>
</file>

<file path=customXml/itemProps3.xml><?xml version="1.0" encoding="utf-8"?>
<ds:datastoreItem xmlns:ds="http://schemas.openxmlformats.org/officeDocument/2006/customXml" ds:itemID="{CA5171EC-C774-4657-A149-32911E84C683}">
  <ds:schemaRefs>
    <ds:schemaRef ds:uri="http://schemas.microsoft.com/office/2006/metadata/properties"/>
    <ds:schemaRef ds:uri="http://schemas.microsoft.com/office/infopath/2007/PartnerControls"/>
    <ds:schemaRef ds:uri="f6b3da74-47ad-48b9-9a93-ecad966d1c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183</TotalTime>
  <Words>1613</Words>
  <Application>Microsoft Office PowerPoint</Application>
  <PresentationFormat>Custom</PresentationFormat>
  <Paragraphs>188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Arial,Sans-Serif</vt:lpstr>
      <vt:lpstr>Calibri</vt:lpstr>
      <vt:lpstr>HEE</vt:lpstr>
      <vt:lpstr>Welcome to the South Thames Foundation School</vt:lpstr>
      <vt:lpstr>New 2021 Foundation Curriculum</vt:lpstr>
      <vt:lpstr>PowerPoint Presentation</vt:lpstr>
      <vt:lpstr>PowerPoint Presentation</vt:lpstr>
      <vt:lpstr>PowerPoint Presentation</vt:lpstr>
      <vt:lpstr>Horus e-portfolio – an educational tool </vt:lpstr>
      <vt:lpstr>e-LFH https://portal.e-lfh.org.uk </vt:lpstr>
      <vt:lpstr>STFS</vt:lpstr>
      <vt:lpstr>Email addresses</vt:lpstr>
      <vt:lpstr>Social media</vt:lpstr>
      <vt:lpstr>STFS communications</vt:lpstr>
      <vt:lpstr>SCRIPT (Standard Computerised Revalidation Instrument for Prescribing and Therapeutics) </vt:lpstr>
      <vt:lpstr>Prescribing Safety Assessment (PSA)</vt:lpstr>
      <vt:lpstr>Who will supervise you*?</vt:lpstr>
      <vt:lpstr>PATIENT SAFETY AND YOUR SUPERVISION</vt:lpstr>
      <vt:lpstr>Your trust should provide you with:</vt:lpstr>
      <vt:lpstr>Raising concerns / ‘whistle-blowing’ – GMC guidance</vt:lpstr>
      <vt:lpstr>Protecting patients (and you) </vt:lpstr>
      <vt:lpstr>Consent</vt:lpstr>
      <vt:lpstr>ARCP Annual Review of Competence Progression</vt:lpstr>
      <vt:lpstr>Leaving early</vt:lpstr>
      <vt:lpstr>And if I am not signed off?</vt:lpstr>
      <vt:lpstr>Asking for advice about your training</vt:lpstr>
      <vt:lpstr>Support available</vt:lpstr>
      <vt:lpstr>SuppoRTT - Supported return to training</vt:lpstr>
      <vt:lpstr>Feedback to STFS</vt:lpstr>
      <vt:lpstr>Careers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Simon Rosan</cp:lastModifiedBy>
  <cp:revision>25</cp:revision>
  <dcterms:created xsi:type="dcterms:W3CDTF">2021-04-06T16:42:50Z</dcterms:created>
  <dcterms:modified xsi:type="dcterms:W3CDTF">2022-07-21T08:51:39Z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0x010100B2C73C98E2D09148A122C6B4CA434DB7</vt:lpwstr>
  </property>
</Properties>
</file>