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7" r:id="rId6"/>
    <p:sldId id="288" r:id="rId7"/>
    <p:sldId id="309" r:id="rId8"/>
    <p:sldId id="289" r:id="rId9"/>
    <p:sldId id="290" r:id="rId10"/>
    <p:sldId id="291" r:id="rId11"/>
    <p:sldId id="292" r:id="rId12"/>
    <p:sldId id="296" r:id="rId13"/>
    <p:sldId id="297" r:id="rId14"/>
    <p:sldId id="298" r:id="rId15"/>
    <p:sldId id="299" r:id="rId16"/>
    <p:sldId id="311" r:id="rId17"/>
    <p:sldId id="300" r:id="rId18"/>
    <p:sldId id="301" r:id="rId19"/>
    <p:sldId id="312" r:id="rId20"/>
    <p:sldId id="313" r:id="rId21"/>
    <p:sldId id="310" r:id="rId22"/>
    <p:sldId id="304" r:id="rId23"/>
    <p:sldId id="305" r:id="rId24"/>
    <p:sldId id="306" r:id="rId25"/>
    <p:sldId id="314" r:id="rId26"/>
    <p:sldId id="307" r:id="rId27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47" d="100"/>
          <a:sy n="147" d="100"/>
        </p:scale>
        <p:origin x="1620" y="1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622C2-406A-B444-9262-E8053FC331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87369-8FD9-3E45-B98D-E71BE8DBC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91D6-8414-064D-915B-577F8F28F671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F482B-B564-D146-92DE-8138A0F36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1D7C4-F2EC-2246-9EF0-CAD6B2154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037E-385B-9844-8C63-A30DC27F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9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5DAE-6E15-7C40-B8BF-B8B4C7F3685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8648-CEFD-6947-9EBC-FE1CCD69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68A80-BC58-418E-A16B-CA421CA874DA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8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Detailed document on roles and responsibilities of foundation doctors on the STFS website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DDC17B-6137-4355-ADD6-E445907F8157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8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6C8C6-A9B6-422C-B9FA-B63EE55D6D1C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This refers to procedures which the F1 doctor is NOT competent to undertake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7FECE8-645C-4B5E-9AA7-BDCFBA085457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9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277D02-2513-48E1-AE56-B96D46791FA8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5F8D7-667C-4AC2-AFCB-DBE02ECA53AA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92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DA7D8-38D3-4139-ADED-B9F67B051CFC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0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632434-57F1-4DEA-AEF3-665C7E31D12A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85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4079B0-3F29-4BDF-BC3A-F1B20488E4E2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3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93AA3-4109-4CBC-89C7-8ECFF8E38BC1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www.healthcareers.nhs.uk is the national careers website.  Please mention what is available locally for your foundation doctors.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6E7D35-AC8F-46EE-AF40-0DB08B9462E0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2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2ED288-45DB-4010-901D-8A28F0642E78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Please do check the information sent regularly so you don’t miss anything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3509A-7796-41BF-86BF-37F9828A0F7C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6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C63226-FC9D-4E06-89B0-1461E872EE1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" panose="020B0604020202020204" pitchFamily="34" charset="0"/>
              </a:rPr>
              <a:t>User names and passwords should have been supplied for all of your foundation doctors.  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C7BBB7-57E0-40C5-95A9-2CF1C67038C8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904365-0CAD-4DDF-A677-3A53657DD1F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2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The word regularly is there so that FDs do not report any isolated event i.e. a registrar phoning in sick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9AE661-9CEF-4932-9B43-DE309EB214D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3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63D85-CD25-477B-A6FD-E2F9DB4B2F76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6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48774-D6F5-4844-B0A0-E5300175EC2D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3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57" y="790492"/>
            <a:ext cx="6453554" cy="656492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54" y="3946063"/>
            <a:ext cx="5143500" cy="618392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C5A6CCC-8F85-4140-86B3-D49D1E685E31}"/>
              </a:ext>
            </a:extLst>
          </p:cNvPr>
          <p:cNvSpPr/>
          <p:nvPr userDrawn="1"/>
        </p:nvSpPr>
        <p:spPr>
          <a:xfrm rot="10800000">
            <a:off x="227282" y="1409921"/>
            <a:ext cx="438665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97289"/>
            <a:ext cx="6858000" cy="48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7"/>
            <a:ext cx="5915025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2141755"/>
            <a:ext cx="5915025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@NHS_HealthEdEng</a:t>
            </a:r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@NHS_HealthEdEng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</a:t>
            </a:r>
            <a:r>
              <a:rPr lang="en-GB" sz="975" b="1" dirty="0" err="1">
                <a:solidFill>
                  <a:schemeClr val="accent5"/>
                </a:solidFill>
              </a:rPr>
              <a:t>NHS_HealthEdEng</a:t>
            </a:r>
            <a:r>
              <a:rPr lang="en-GB" sz="975" b="1" dirty="0">
                <a:solidFill>
                  <a:schemeClr val="accent5"/>
                </a:solidFill>
              </a:rPr>
              <a:t>      #</a:t>
            </a:r>
            <a:r>
              <a:rPr lang="en-GB" sz="975" b="1" dirty="0" err="1">
                <a:solidFill>
                  <a:schemeClr val="accent5"/>
                </a:solidFill>
              </a:rPr>
              <a:t>insertcampaignhashtag</a:t>
            </a:r>
            <a:endParaRPr lang="en-GB" sz="975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 dirty="0">
                <a:solidFill>
                  <a:schemeClr val="accent5"/>
                </a:solidFill>
              </a:rPr>
              <a:t>@</a:t>
            </a:r>
            <a:r>
              <a:rPr lang="en-GB" sz="975" b="1" dirty="0" err="1">
                <a:solidFill>
                  <a:schemeClr val="accent5"/>
                </a:solidFill>
              </a:rPr>
              <a:t>NHS_HealthEdEng</a:t>
            </a:r>
            <a:r>
              <a:rPr lang="en-GB" sz="975" b="1" dirty="0">
                <a:solidFill>
                  <a:schemeClr val="accent5"/>
                </a:solidFill>
              </a:rPr>
              <a:t>      #</a:t>
            </a:r>
            <a:r>
              <a:rPr lang="en-GB" sz="975" b="1" dirty="0" err="1">
                <a:solidFill>
                  <a:schemeClr val="accent5"/>
                </a:solidFill>
              </a:rPr>
              <a:t>insertcampaignhashtag</a:t>
            </a:r>
            <a:endParaRPr lang="en-GB" sz="975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9" y="1719471"/>
            <a:ext cx="3427136" cy="2594620"/>
          </a:xfrm>
        </p:spPr>
        <p:txBody>
          <a:bodyPr/>
          <a:lstStyle>
            <a:lvl1pPr marL="257169" indent="-257169">
              <a:buFont typeface="Arial" panose="020B0604020202020204" pitchFamily="34" charset="0"/>
              <a:buChar char="•"/>
              <a:defRPr sz="21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769145"/>
            <a:ext cx="5829300" cy="509587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1" y="1466193"/>
            <a:ext cx="5879306" cy="27904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3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769145"/>
            <a:ext cx="5829300" cy="50958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1466193"/>
            <a:ext cx="3464473" cy="2790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913585" y="1465660"/>
            <a:ext cx="2755106" cy="2790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17157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344553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9926"/>
            <a:ext cx="5915025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nkssfoundation.hee.nhs.uk/STFS-Trainee-reps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lonkssfoundation.hee.nhs.uk/STFS-FD-Representativ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nkssfoundation.hee.nhs.uk/whowhatwh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tickets/new?form_7=tru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ondon.hee.nhs.uk/professional-development/supported-return-trainin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tickets/new?form_7=tru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pgmdesupport.hee.nhs.uk/support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lonkssfoundation.hee.nhs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.hee.nhs.uk/professional-develop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lpmde.ac.uk/professional-development/careers-unit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://www.healthcareers.nhs.uk/" TargetMode="External"/><Relationship Id="rId4" Type="http://schemas.openxmlformats.org/officeDocument/2006/relationships/hyperlink" Target="https://london.hee.nhs.uk/careers-un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nkssfoundation.hee.nhs.uk/stf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horus.hee.nhs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onkssfoundation.hee.nhs.uk/hor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ss3.safeprescriber.org/logi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b="734"/>
          <a:stretch/>
        </p:blipFill>
        <p:spPr>
          <a:xfrm>
            <a:off x="0" y="1541654"/>
            <a:ext cx="3383658" cy="2227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" b="184"/>
          <a:stretch/>
        </p:blipFill>
        <p:spPr>
          <a:xfrm>
            <a:off x="3495416" y="1541654"/>
            <a:ext cx="3362586" cy="2213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07" y="1084316"/>
            <a:ext cx="6453554" cy="656492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A00054"/>
                </a:solidFill>
              </a:rPr>
              <a:t>Welcome to the South Thames Foundation School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1A5FE-A2DA-F048-8E22-57F2866C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54" y="4077796"/>
            <a:ext cx="5143500" cy="393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Information for new F2 doctors August 2022</a:t>
            </a:r>
            <a:endParaRPr lang="en-GB" b="1" dirty="0">
              <a:cs typeface="Arial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E81544A-A4CA-384F-937F-7EAC77B67FBC}"/>
              </a:ext>
            </a:extLst>
          </p:cNvPr>
          <p:cNvSpPr/>
          <p:nvPr/>
        </p:nvSpPr>
        <p:spPr>
          <a:xfrm rot="10800000">
            <a:off x="303039" y="1541654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8372D-C4B4-BF45-BF8F-065FBDC2AA95}"/>
              </a:ext>
            </a:extLst>
          </p:cNvPr>
          <p:cNvSpPr/>
          <p:nvPr/>
        </p:nvSpPr>
        <p:spPr>
          <a:xfrm>
            <a:off x="0" y="3710429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A40B3-60F1-AC4C-BC75-1DFB592B81D3}"/>
              </a:ext>
            </a:extLst>
          </p:cNvPr>
          <p:cNvSpPr/>
          <p:nvPr/>
        </p:nvSpPr>
        <p:spPr>
          <a:xfrm>
            <a:off x="0" y="3839521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F973A-FB81-4F4A-A2C3-7512A5F7B6F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14" y="0"/>
            <a:ext cx="2732886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47662" y="328824"/>
            <a:ext cx="6162675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Your trust should provide you with:</a:t>
            </a:r>
            <a:endParaRPr lang="en-GB" alt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47662" y="1012825"/>
            <a:ext cx="5816600" cy="2640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</a:rPr>
              <a:t>Appropriate learning experience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Education weekly or in blocks </a:t>
            </a:r>
            <a:r>
              <a:rPr lang="en-GB" altLang="en-US" sz="1500" dirty="0" err="1">
                <a:ea typeface="ＭＳ Ｐゴシック" panose="020B0600070205080204" pitchFamily="34" charset="-128"/>
              </a:rPr>
              <a:t>eg</a:t>
            </a:r>
            <a:r>
              <a:rPr lang="en-GB" altLang="en-US" sz="1500" dirty="0">
                <a:ea typeface="ＭＳ Ｐゴシック" panose="020B0600070205080204" pitchFamily="34" charset="-128"/>
              </a:rPr>
              <a:t> teaching sessions, teaching ward rounds, clinics etc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Access to the Guardian of Safe Working Hours</a:t>
            </a: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Access to careers advice / guidance</a:t>
            </a:r>
          </a:p>
          <a:p>
            <a:r>
              <a:rPr lang="en-GB" altLang="en-US" sz="1500" dirty="0">
                <a:ea typeface="ＭＳ Ｐゴシック"/>
              </a:rPr>
              <a:t>Representation at local faculty group via elected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F2 Representative</a:t>
            </a:r>
            <a:endParaRPr lang="en-GB" altLang="en-US" sz="1500" dirty="0">
              <a:ea typeface="ＭＳ Ｐゴシック" panose="020B0600070205080204" pitchFamily="34" charset="-128"/>
              <a:cs typeface="Arial"/>
              <a:hlinkClick r:id="rId4"/>
            </a:endParaRPr>
          </a:p>
        </p:txBody>
      </p:sp>
      <p:pic>
        <p:nvPicPr>
          <p:cNvPr id="2" name="Picture 2" descr="Two people standing in a room&#10;&#10;Description generated with very high confidence">
            <a:extLst>
              <a:ext uri="{FF2B5EF4-FFF2-40B4-BE49-F238E27FC236}">
                <a16:creationId xmlns:a16="http://schemas.microsoft.com/office/drawing/2014/main" id="{EF7E22BD-2C05-4295-B775-DA8EBD44F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988" y="3165301"/>
            <a:ext cx="2057400" cy="1336127"/>
          </a:xfrm>
          <a:prstGeom prst="rect">
            <a:avLst/>
          </a:prstGeom>
        </p:spPr>
      </p:pic>
      <p:pic>
        <p:nvPicPr>
          <p:cNvPr id="4" name="Picture 4" descr="A room full of furniture&#10;&#10;Description generated with high confidence">
            <a:extLst>
              <a:ext uri="{FF2B5EF4-FFF2-40B4-BE49-F238E27FC236}">
                <a16:creationId xmlns:a16="http://schemas.microsoft.com/office/drawing/2014/main" id="{0498F1EA-7067-4DB0-AF59-6699C471D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11" y="3267578"/>
            <a:ext cx="2057400" cy="1131570"/>
          </a:xfrm>
          <a:prstGeom prst="rect">
            <a:avLst/>
          </a:prstGeom>
        </p:spPr>
      </p:pic>
      <p:pic>
        <p:nvPicPr>
          <p:cNvPr id="6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19B34AB7-6B75-4DC5-ACD5-536E40776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68" y="3130108"/>
            <a:ext cx="901730" cy="13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06400" y="486569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100" dirty="0">
                <a:ea typeface="ＭＳ Ｐゴシック"/>
              </a:rPr>
              <a:t>Raising concerns / ‘whistle-blowing’ – GMC guidance</a:t>
            </a:r>
            <a:endParaRPr lang="en-GB" altLang="en-US" sz="2100" dirty="0">
              <a:ea typeface="ＭＳ Ｐゴシック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6400" y="1277938"/>
            <a:ext cx="5880100" cy="2790825"/>
          </a:xfrm>
        </p:spPr>
        <p:txBody>
          <a:bodyPr anchor="t"/>
          <a:lstStyle/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GB" sz="1500" dirty="0"/>
              <a:t>You must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protect patients from risk of harm </a:t>
            </a:r>
            <a:r>
              <a:rPr lang="en-GB" sz="1500" dirty="0"/>
              <a:t>posed by another colleague's conduct, performance or health. The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safety of patients must come first at all times</a:t>
            </a:r>
            <a:r>
              <a:rPr lang="en-GB" sz="1500" dirty="0"/>
              <a:t> </a:t>
            </a: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en-GB" sz="900" dirty="0"/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r>
              <a:rPr lang="en-GB" sz="1500" dirty="0"/>
              <a:t>If you have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concerns that a colleague may not be fit to practise, you must take appropriate steps </a:t>
            </a:r>
            <a:r>
              <a:rPr lang="en-GB" sz="1500" dirty="0"/>
              <a:t>without delay, so that the concerns are investigated and patients protected where necessary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75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1500" i="1" dirty="0"/>
              <a:t>More information on local trust policy</a:t>
            </a:r>
            <a:endParaRPr lang="en-GB" sz="1500" i="1" dirty="0">
              <a:cs typeface="Arial"/>
            </a:endParaRPr>
          </a:p>
          <a:p>
            <a:pPr>
              <a:buFont typeface="Arial"/>
              <a:buChar char="•"/>
              <a:defRPr/>
            </a:pPr>
            <a:endParaRPr lang="en-GB" sz="1500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1" y="3364011"/>
            <a:ext cx="1703785" cy="9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0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8842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Protecting patients </a:t>
            </a:r>
            <a:r>
              <a:rPr lang="en-GB" altLang="en-US">
                <a:solidFill>
                  <a:srgbClr val="B11B51"/>
                </a:solidFill>
                <a:ea typeface="ＭＳ Ｐゴシック" panose="020B0600070205080204" pitchFamily="34" charset="-128"/>
              </a:rPr>
              <a:t>(and you)</a:t>
            </a:r>
            <a:br>
              <a:rPr lang="en-GB" altLang="en-US">
                <a:solidFill>
                  <a:srgbClr val="B11B51"/>
                </a:solidFill>
                <a:ea typeface="ＭＳ Ｐゴシック" panose="020B0600070205080204" pitchFamily="34" charset="-128"/>
              </a:rPr>
            </a:b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65263"/>
            <a:ext cx="5880100" cy="2790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b="1" dirty="0">
                <a:ea typeface="ＭＳ Ｐゴシック" panose="020B0600070205080204" pitchFamily="34" charset="-128"/>
              </a:rPr>
              <a:t>F2 doctors must NOT</a:t>
            </a:r>
          </a:p>
          <a:p>
            <a:pPr marL="0" indent="0">
              <a:buNone/>
              <a:defRPr/>
            </a:pPr>
            <a:endParaRPr lang="en-GB" altLang="en-US" b="1" dirty="0">
              <a:ea typeface="ＭＳ Ｐゴシック" panose="020B0600070205080204" pitchFamily="34" charset="-128"/>
            </a:endParaRP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Site mark (except under direct supervision by the operator)</a:t>
            </a:r>
          </a:p>
          <a:p>
            <a:pPr>
              <a:buFont typeface="Arial"/>
              <a:buChar char="•"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Inject contrast unless trained to do so</a:t>
            </a:r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43" y="3076620"/>
            <a:ext cx="20621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6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96815" y="371412"/>
            <a:ext cx="58293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Protecting patients (2)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6815" y="1138238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ea typeface="ＭＳ Ｐゴシック" panose="020B0600070205080204" pitchFamily="34" charset="-128"/>
              </a:rPr>
              <a:t>F2 doctors must NOT: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initiate or administer cytotoxic or immunosuppressant drugs (except corticosteroids) 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F2 doctors should ONLY: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prescribe the above drugs following training and when assessed as competent to do so </a:t>
            </a:r>
          </a:p>
          <a:p>
            <a:endParaRPr lang="en-GB" altLang="en-US" sz="1500" dirty="0"/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A986D48-6908-49CC-9CE6-3983D4F5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15" y="3074671"/>
            <a:ext cx="2057400" cy="1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4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8842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Consent</a:t>
            </a:r>
            <a:endParaRPr lang="en-GB" altLang="en-US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465263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>
                <a:ea typeface="ＭＳ Ｐゴシック" panose="020B0600070205080204" pitchFamily="34" charset="-128"/>
              </a:rPr>
              <a:t>Taking consent is the responsibility of the doctor performing the procedure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en-US">
                <a:ea typeface="ＭＳ Ｐゴシック" panose="020B0600070205080204" pitchFamily="34" charset="-128"/>
              </a:rPr>
              <a:t>If a FD is not capable of carrying out a procedure, s/he may </a:t>
            </a:r>
            <a:r>
              <a:rPr lang="en-GB" altLang="en-US" b="1">
                <a:ea typeface="ＭＳ Ｐゴシック" panose="020B0600070205080204" pitchFamily="34" charset="-128"/>
              </a:rPr>
              <a:t>only</a:t>
            </a:r>
            <a:r>
              <a:rPr lang="en-GB" altLang="en-US">
                <a:ea typeface="ＭＳ Ｐゴシック" panose="020B0600070205080204" pitchFamily="34" charset="-128"/>
              </a:rPr>
              <a:t> obtain consent for it when trained to do so, directly supervised, and under delegation  from the experienced doctor carrying out that procedure</a:t>
            </a:r>
            <a:endParaRPr lang="en-GB" altLang="en-US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33" y="3418285"/>
            <a:ext cx="1538288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2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93713" y="358775"/>
            <a:ext cx="6059487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400" dirty="0">
                <a:ea typeface="ＭＳ Ｐゴシック"/>
              </a:rPr>
              <a:t>ARCP</a:t>
            </a:r>
            <a:br>
              <a:rPr lang="en-GB" altLang="en-US" sz="2400" dirty="0">
                <a:ea typeface="ＭＳ Ｐゴシック"/>
              </a:rPr>
            </a:br>
            <a:r>
              <a:rPr lang="en-GB" altLang="en-US" sz="2100" dirty="0">
                <a:ea typeface="ＭＳ Ｐゴシック"/>
              </a:rPr>
              <a:t>Annual Review of Competence Progression</a:t>
            </a:r>
            <a:endParaRPr lang="en-GB" altLang="en-US" sz="2100" dirty="0">
              <a:ea typeface="ＭＳ Ｐゴシック"/>
              <a:cs typeface="Arial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8950" y="1176337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</a:rPr>
              <a:t>Process to ensure that you have met foundation requirements (similar applies in specialty training)</a:t>
            </a:r>
          </a:p>
          <a:p>
            <a:r>
              <a:rPr lang="en-GB" altLang="en-US" sz="1500" dirty="0">
                <a:ea typeface="ＭＳ Ｐゴシック"/>
              </a:rPr>
              <a:t>List of requirements on </a:t>
            </a:r>
            <a:r>
              <a:rPr lang="en-GB" altLang="en-US" sz="1500" dirty="0">
                <a:ea typeface="ＭＳ Ｐゴシック"/>
                <a:hlinkClick r:id="rId3"/>
              </a:rPr>
              <a:t>STFS web page</a:t>
            </a:r>
            <a:r>
              <a:rPr lang="en-GB" altLang="en-US" sz="1500" dirty="0">
                <a:ea typeface="ＭＳ Ｐゴシック"/>
              </a:rPr>
              <a:t>.  These must be met and e portfolio ready for review by May (date to be advised)</a:t>
            </a:r>
            <a:endParaRPr lang="en-GB" altLang="en-US" sz="1500" dirty="0">
              <a:ea typeface="ＭＳ Ｐゴシック"/>
              <a:cs typeface="Arial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Meet your ES in April to review</a:t>
            </a:r>
          </a:p>
          <a:p>
            <a:r>
              <a:rPr lang="en-GB" altLang="en-US" sz="1500" dirty="0">
                <a:ea typeface="ＭＳ Ｐゴシック"/>
              </a:rPr>
              <a:t>Also complete Form R in e Portfolio – self declaration of fitness to practise</a:t>
            </a:r>
            <a:endParaRPr lang="en-GB" altLang="en-US" sz="1500" dirty="0">
              <a:ea typeface="ＭＳ Ｐゴシック"/>
              <a:cs typeface="Arial"/>
            </a:endParaRPr>
          </a:p>
          <a:p>
            <a:r>
              <a:rPr lang="en-GB" altLang="en-US" sz="1500" dirty="0">
                <a:ea typeface="ＭＳ Ｐゴシック"/>
              </a:rPr>
              <a:t>Further details will be sent to you by STFS nearer the time in the fortnightly bulletin</a:t>
            </a:r>
            <a:endParaRPr lang="en-GB" altLang="en-US" sz="1500" dirty="0">
              <a:ea typeface="ＭＳ Ｐゴシック"/>
              <a:cs typeface="Arial"/>
            </a:endParaRPr>
          </a:p>
          <a:p>
            <a:endParaRPr lang="en-GB" altLang="en-US" sz="1500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69" y="3694734"/>
            <a:ext cx="1231534" cy="9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65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68300" y="33178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Revalidation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8300" y="1057275"/>
            <a:ext cx="5878513" cy="2790825"/>
          </a:xfrm>
        </p:spPr>
        <p:txBody>
          <a:bodyPr anchor="t"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GB" sz="1500" dirty="0"/>
              <a:t>Every doctor who is fully registered with a licence to practise will need to revalidate. </a:t>
            </a:r>
          </a:p>
          <a:p>
            <a:pPr marL="0" indent="0">
              <a:buNone/>
              <a:defRPr/>
            </a:pPr>
            <a:endParaRPr lang="en-GB" sz="750" dirty="0"/>
          </a:p>
          <a:p>
            <a:pPr>
              <a:buFont typeface="Arial"/>
              <a:buChar char="•"/>
              <a:defRPr/>
            </a:pPr>
            <a:r>
              <a:rPr lang="en-GB" sz="1500" dirty="0"/>
              <a:t>STFS will provide all relevant information during the course of the year</a:t>
            </a:r>
          </a:p>
          <a:p>
            <a:pPr>
              <a:buFont typeface="Arial"/>
              <a:buChar char="•"/>
              <a:defRPr/>
            </a:pPr>
            <a:r>
              <a:rPr lang="en-GB" sz="1500" dirty="0">
                <a:solidFill>
                  <a:srgbClr val="FF0000"/>
                </a:solidFill>
              </a:rPr>
              <a:t>For doctors in KSS trusts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1500" dirty="0"/>
              <a:t>Designated body = HEE Kent, Surrey and Sussex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1500" dirty="0"/>
              <a:t>Responsible officer = HEE KSS Postgraduate Dean</a:t>
            </a:r>
          </a:p>
          <a:p>
            <a:pPr>
              <a:buFont typeface="Arial"/>
              <a:buChar char="•"/>
              <a:defRPr/>
            </a:pPr>
            <a:endParaRPr lang="en-GB" sz="750" dirty="0"/>
          </a:p>
          <a:p>
            <a:pPr>
              <a:buFont typeface="Arial"/>
              <a:buChar char="•"/>
              <a:defRPr/>
            </a:pPr>
            <a:r>
              <a:rPr lang="en-GB" sz="1500" dirty="0">
                <a:solidFill>
                  <a:srgbClr val="FF0000"/>
                </a:solidFill>
              </a:rPr>
              <a:t>For doctors in South London trusts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1500" dirty="0"/>
              <a:t>Designated body = HEE South London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1500" dirty="0"/>
              <a:t>Responsible officer = HEE South London Postgraduate Dean</a:t>
            </a:r>
            <a:endParaRPr lang="en-GB" sz="750" dirty="0">
              <a:cs typeface="Arial"/>
            </a:endParaRPr>
          </a:p>
          <a:p>
            <a:pPr marL="0" indent="0">
              <a:buNone/>
              <a:defRPr/>
            </a:pPr>
            <a:endParaRPr lang="en-GB" sz="750" dirty="0"/>
          </a:p>
          <a:p>
            <a:pPr>
              <a:buFont typeface="Arial"/>
              <a:buChar char="•"/>
              <a:defRPr/>
            </a:pPr>
            <a:r>
              <a:rPr lang="en-GB" sz="1500" dirty="0"/>
              <a:t>Any queries please contact Support Portal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2528500"/>
            <a:ext cx="1156530" cy="7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5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55600" y="380206"/>
            <a:ext cx="58293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Leaving early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5600" y="1058863"/>
            <a:ext cx="5878513" cy="3367087"/>
          </a:xfrm>
        </p:spPr>
        <p:txBody>
          <a:bodyPr anchor="t"/>
          <a:lstStyle/>
          <a:p>
            <a:pPr>
              <a:defRPr/>
            </a:pPr>
            <a:r>
              <a:rPr lang="en-GB" sz="1650" dirty="0">
                <a:ea typeface="+mn-lt"/>
                <a:cs typeface="+mn-lt"/>
              </a:rPr>
              <a:t>If you wish to leave before the official end date of your F2 programme in order to take up other employment/training opportunities, you will not be signed off as having met foundation training requirements.</a:t>
            </a:r>
            <a:endParaRPr lang="en-US" dirty="0"/>
          </a:p>
          <a:p>
            <a:pPr marL="0" indent="0">
              <a:buNone/>
              <a:defRPr/>
            </a:pPr>
            <a:endParaRPr lang="en-GB" altLang="en-US" sz="165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GB" altLang="en-US" sz="1650" dirty="0">
                <a:ea typeface="ＭＳ Ｐゴシック"/>
              </a:rPr>
              <a:t>Leaving early is a major decision, requiring careful thought.  The STFS directors are happy to meet you to discuss</a:t>
            </a:r>
            <a:endParaRPr lang="en-GB" altLang="en-US" sz="1650" dirty="0">
              <a:ea typeface="ＭＳ Ｐゴシック"/>
              <a:cs typeface="Arial"/>
            </a:endParaRPr>
          </a:p>
          <a:p>
            <a:pPr>
              <a:buFont typeface="Arial"/>
              <a:buChar char="•"/>
              <a:defRPr/>
            </a:pPr>
            <a:endParaRPr lang="en-GB" altLang="en-US" sz="165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GB" altLang="en-US" sz="1650" dirty="0">
                <a:ea typeface="ＭＳ Ｐゴシック"/>
              </a:rPr>
              <a:t>If you leave early you MUST complete a withdrawal form please visit the </a:t>
            </a:r>
            <a:r>
              <a:rPr lang="en-GB" altLang="en-US" sz="1650" dirty="0">
                <a:ea typeface="ＭＳ Ｐゴシック"/>
                <a:hlinkClick r:id="rId3"/>
              </a:rPr>
              <a:t>Support Portal</a:t>
            </a:r>
            <a:r>
              <a:rPr lang="en-GB" altLang="en-US" sz="1650" dirty="0">
                <a:ea typeface="ＭＳ Ｐゴシック"/>
              </a:rPr>
              <a:t> for more detail</a:t>
            </a:r>
            <a:endParaRPr lang="en-GB" sz="1650" dirty="0">
              <a:cs typeface="Arial"/>
            </a:endParaRPr>
          </a:p>
          <a:p>
            <a:pPr>
              <a:defRPr/>
            </a:pPr>
            <a:endParaRPr lang="en-GB" sz="16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21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50E1-20D2-4944-9495-3987490D0F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4500" y="401638"/>
            <a:ext cx="5829300" cy="509587"/>
          </a:xfrm>
        </p:spPr>
        <p:txBody>
          <a:bodyPr/>
          <a:lstStyle/>
          <a:p>
            <a:r>
              <a:rPr lang="en-GB" sz="2100" dirty="0" err="1"/>
              <a:t>SuppoRTT</a:t>
            </a:r>
            <a:r>
              <a:rPr lang="en-GB" sz="2100" dirty="0"/>
              <a:t> - Supported return to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AB6D-BD72-4E9F-9FCB-7C4168484B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500" y="1176337"/>
            <a:ext cx="5880100" cy="2790825"/>
          </a:xfrm>
        </p:spPr>
        <p:txBody>
          <a:bodyPr anchor="t">
            <a:normAutofit/>
          </a:bodyPr>
          <a:lstStyle/>
          <a:p>
            <a:r>
              <a:rPr lang="en-GB" dirty="0"/>
              <a:t>Support is provided for doctors returning after an absence of three months or more, </a:t>
            </a:r>
            <a:r>
              <a:rPr lang="en-GB" dirty="0" err="1"/>
              <a:t>eg</a:t>
            </a:r>
            <a:r>
              <a:rPr lang="en-GB" dirty="0"/>
              <a:t> after maternity leave</a:t>
            </a:r>
          </a:p>
          <a:p>
            <a:r>
              <a:rPr lang="en-GB" dirty="0"/>
              <a:t>Discuss arrangements with your educational supervisor before you go away</a:t>
            </a:r>
          </a:p>
          <a:p>
            <a:r>
              <a:rPr lang="en-GB" dirty="0"/>
              <a:t>A variety of support offered including a week of paid shadowing before restarting</a:t>
            </a:r>
          </a:p>
          <a:p>
            <a:r>
              <a:rPr lang="en-GB" dirty="0">
                <a:hlinkClick r:id="rId2"/>
              </a:rPr>
              <a:t>https://london.hee.nhs.uk/professional-development/supported-return-training</a:t>
            </a:r>
            <a:endParaRPr lang="en-GB" dirty="0"/>
          </a:p>
          <a:p>
            <a:r>
              <a:rPr lang="en-GB" dirty="0">
                <a:cs typeface="Arial"/>
              </a:rPr>
              <a:t>Each trust has a consultant </a:t>
            </a:r>
            <a:r>
              <a:rPr lang="en-GB" dirty="0" err="1">
                <a:cs typeface="Arial"/>
              </a:rPr>
              <a:t>SuppoRTT</a:t>
            </a:r>
            <a:r>
              <a:rPr lang="en-GB" dirty="0">
                <a:cs typeface="Arial"/>
              </a:rPr>
              <a:t> champion</a:t>
            </a:r>
          </a:p>
          <a:p>
            <a:endParaRPr lang="en-GB" dirty="0"/>
          </a:p>
          <a:p>
            <a:endParaRPr lang="en-GB" dirty="0"/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28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07975" y="414339"/>
            <a:ext cx="624205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Asking for advice about your training</a:t>
            </a:r>
            <a:endParaRPr lang="en-GB" alt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07975" y="1128713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500" dirty="0">
                <a:ea typeface="ＭＳ Ｐゴシック" panose="020B0600070205080204" pitchFamily="34" charset="-128"/>
              </a:rPr>
              <a:t>Usually ask locally first, </a:t>
            </a:r>
            <a:r>
              <a:rPr lang="en-GB" altLang="en-US" sz="1500" dirty="0" err="1">
                <a:ea typeface="ＭＳ Ｐゴシック" panose="020B0600070205080204" pitchFamily="34" charset="-128"/>
              </a:rPr>
              <a:t>eg</a:t>
            </a:r>
            <a:r>
              <a:rPr lang="en-GB" altLang="en-US" sz="1500" dirty="0">
                <a:ea typeface="ＭＳ Ｐゴシック" panose="020B0600070205080204" pitchFamily="34" charset="-128"/>
              </a:rPr>
              <a:t> your educational supervisor or FPTD</a:t>
            </a:r>
            <a:endParaRPr lang="en-GB" altLang="en-US" sz="1500" dirty="0">
              <a:ea typeface="ＭＳ Ｐゴシック" panose="020B0600070205080204" pitchFamily="34" charset="-128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altLang="en-US" sz="1500" dirty="0">
                <a:ea typeface="ＭＳ Ｐゴシック" panose="020B0600070205080204" pitchFamily="34" charset="-128"/>
              </a:rPr>
              <a:t>STFS must know if it may affect your training programme: </a:t>
            </a:r>
            <a:endParaRPr lang="en-GB" altLang="en-US" sz="1500" dirty="0">
              <a:ea typeface="ＭＳ Ｐゴシック" panose="020B0600070205080204" pitchFamily="34" charset="-128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You have been or need to be away, for example for illness for &gt; 2 weeks or maternity leave </a:t>
            </a:r>
            <a:endParaRPr lang="en-GB" altLang="en-US" sz="1500" dirty="0">
              <a:ea typeface="ＭＳ Ｐゴシック" panose="020B0600070205080204" pitchFamily="34" charset="-128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You wish to take time out / work less than full time</a:t>
            </a:r>
            <a:endParaRPr lang="en-GB" altLang="en-US" sz="1500" dirty="0">
              <a:ea typeface="ＭＳ Ｐゴシック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Special circumstances which may affect your placement</a:t>
            </a:r>
            <a:endParaRPr lang="en-GB" altLang="en-US" sz="1500" dirty="0">
              <a:ea typeface="ＭＳ Ｐゴシック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You are having problems with your training</a:t>
            </a:r>
            <a:endParaRPr lang="en-GB" altLang="en-US" sz="1500" dirty="0">
              <a:ea typeface="ＭＳ Ｐゴシック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Raising concerns which you feel have been inadequately dealt with locally</a:t>
            </a:r>
            <a:endParaRPr lang="en-GB" altLang="en-US" sz="1500" dirty="0">
              <a:ea typeface="ＭＳ Ｐゴシック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altLang="en-US" sz="1500" dirty="0">
                <a:ea typeface="ＭＳ Ｐゴシック"/>
              </a:rPr>
              <a:t>If so please check the policy and deadlines on the </a:t>
            </a:r>
            <a:r>
              <a:rPr lang="en-GB" altLang="en-US" sz="1500" dirty="0">
                <a:ea typeface="ＭＳ Ｐゴシック"/>
                <a:hlinkClick r:id="rId3"/>
              </a:rPr>
              <a:t>Support </a:t>
            </a:r>
            <a:r>
              <a:rPr lang="en-GB" altLang="en-US" sz="1500" dirty="0">
                <a:ea typeface="ＭＳ Ｐゴシック"/>
                <a:cs typeface="Arial"/>
                <a:hlinkClick r:id="rId3"/>
              </a:rPr>
              <a:t>Portal</a:t>
            </a:r>
            <a:endParaRPr lang="en-GB" altLang="en-US" sz="1500" dirty="0">
              <a:ea typeface="ＭＳ Ｐゴシック"/>
            </a:endParaRPr>
          </a:p>
          <a:p>
            <a:pPr>
              <a:lnSpc>
                <a:spcPct val="90000"/>
              </a:lnSpc>
            </a:pPr>
            <a:endParaRPr lang="en-GB" altLang="en-US" sz="1500" dirty="0">
              <a:ea typeface="ＭＳ Ｐゴシック" panose="020B0600070205080204" pitchFamily="34" charset="-128"/>
            </a:endParaRPr>
          </a:p>
          <a:p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5180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38150" y="398860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STFS – contacts reminder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8950" y="1122617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Currently virtual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Will be uncoupling in August 2023 into KSS FS and part of London FS – but should not affect you unless you need to extend your training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Usually based in Stewart House, Russell Square</a:t>
            </a:r>
          </a:p>
          <a:p>
            <a:r>
              <a:rPr lang="en-GB" altLang="en-US" dirty="0">
                <a:ea typeface="ＭＳ Ｐゴシック"/>
              </a:rPr>
              <a:t>All enquiries via 020 7866 3216 or Support Portal</a:t>
            </a:r>
            <a:endParaRPr lang="en-GB" altLang="en-US" dirty="0">
              <a:ea typeface="ＭＳ Ｐゴシック"/>
              <a:cs typeface="Arial"/>
            </a:endParaRPr>
          </a:p>
          <a:p>
            <a:r>
              <a:rPr lang="en-GB" u="sng" dirty="0">
                <a:hlinkClick r:id="rId3"/>
              </a:rPr>
              <a:t>https://lasepgmdesupport.hee.nhs.uk/support/home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>
                <a:ea typeface="ＭＳ Ｐゴシック"/>
              </a:rPr>
              <a:t>Policies on STFS web page </a:t>
            </a:r>
            <a:r>
              <a:rPr lang="en-GB" dirty="0">
                <a:ea typeface="+mn-lt"/>
                <a:cs typeface="+mn-lt"/>
                <a:hlinkClick r:id="rId4"/>
              </a:rPr>
              <a:t>https://lonkssfoundation.hee.nhs.uk</a:t>
            </a:r>
            <a:endParaRPr lang="en-GB" altLang="en-US" dirty="0">
              <a:ea typeface="ＭＳ Ｐゴシック" panose="020B0600070205080204" pitchFamily="34" charset="-128"/>
              <a:cs typeface="+mn-lt"/>
            </a:endParaRPr>
          </a:p>
          <a:p>
            <a:endParaRPr lang="en-GB" dirty="0"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100" name="Footer Placeholder 16"/>
          <p:cNvSpPr txBox="1">
            <a:spLocks/>
          </p:cNvSpPr>
          <p:nvPr/>
        </p:nvSpPr>
        <p:spPr bwMode="auto">
          <a:xfrm>
            <a:off x="254794" y="4811316"/>
            <a:ext cx="4002881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975" b="1"/>
          </a:p>
        </p:txBody>
      </p:sp>
      <p:pic>
        <p:nvPicPr>
          <p:cNvPr id="410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57" y="3462877"/>
            <a:ext cx="3145631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7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15950" y="254329"/>
            <a:ext cx="5829300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Support available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66737" y="960438"/>
            <a:ext cx="5878513" cy="27892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Locally in trust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Educational / clinical supervisors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Postgraduate/Medical Education Team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Occupational Health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Medical Staffing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Employee Assistance Programme</a:t>
            </a:r>
          </a:p>
          <a:p>
            <a:pPr marL="0" indent="0">
              <a:buNone/>
              <a:defRPr/>
            </a:pPr>
            <a:endParaRPr lang="en-GB" sz="750" dirty="0"/>
          </a:p>
          <a:p>
            <a:pPr marL="0" indent="0">
              <a:buNone/>
              <a:defRPr/>
            </a:pPr>
            <a:r>
              <a:rPr lang="en-GB" dirty="0"/>
              <a:t>Outside trust</a:t>
            </a:r>
          </a:p>
          <a:p>
            <a:pPr marL="0" indent="0">
              <a:buNone/>
              <a:defRPr/>
            </a:pPr>
            <a:r>
              <a:rPr lang="en-GB" dirty="0">
                <a:hlinkClick r:id="rId3"/>
              </a:rPr>
              <a:t>https://london.hee.nhs.uk/professional-development</a:t>
            </a:r>
            <a:endParaRPr lang="en-GB" dirty="0"/>
          </a:p>
          <a:p>
            <a:pPr marL="0" indent="0">
              <a:buNone/>
              <a:defRPr/>
            </a:pPr>
            <a:r>
              <a:rPr lang="en-GB" sz="1500" dirty="0"/>
              <a:t> </a:t>
            </a:r>
            <a:endParaRPr lang="en-GB" dirty="0"/>
          </a:p>
          <a:p>
            <a:pPr>
              <a:buFont typeface="Arial"/>
              <a:buChar char="•"/>
              <a:defRPr/>
            </a:pP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6" y="3944609"/>
            <a:ext cx="416956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8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60400" y="332183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Feedback to STFS</a:t>
            </a:r>
            <a:endParaRPr lang="en-GB" altLang="en-US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04800" y="1071562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Foundation programme trainee representative at all trusts – can raise issues locally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Trainee representatives at STFS committees – inform and influence future directions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ea typeface="ＭＳ Ｐゴシック" panose="020B0600070205080204" pitchFamily="34" charset="-128"/>
              </a:rPr>
              <a:t>Online questionnaires – please contribute as your views are valued!</a:t>
            </a:r>
          </a:p>
          <a:p>
            <a:endParaRPr lang="en-GB" altLang="en-US" dirty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3521869"/>
            <a:ext cx="265628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3" y="2951560"/>
            <a:ext cx="16049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0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334A-D6E6-4CD4-8313-45E0AB4AB3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30250" y="260351"/>
            <a:ext cx="5829300" cy="509587"/>
          </a:xfrm>
        </p:spPr>
        <p:txBody>
          <a:bodyPr/>
          <a:lstStyle/>
          <a:p>
            <a:r>
              <a:rPr lang="en-GB" dirty="0"/>
              <a:t>Study leave funding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4839D-3168-4697-9908-DBE3A27924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950" y="1117600"/>
            <a:ext cx="5880100" cy="2789238"/>
          </a:xfrm>
        </p:spPr>
        <p:txBody>
          <a:bodyPr/>
          <a:lstStyle/>
          <a:p>
            <a:r>
              <a:rPr lang="en-GB" dirty="0"/>
              <a:t>Information on Support Portal</a:t>
            </a:r>
          </a:p>
          <a:p>
            <a:r>
              <a:rPr lang="en-GB" dirty="0"/>
              <a:t>F2 doctors can claim locally for one ‘optional’ course related to career intentions from the specialty study leave lists (code FND0013). </a:t>
            </a:r>
          </a:p>
          <a:p>
            <a:r>
              <a:rPr lang="en-GB" dirty="0"/>
              <a:t>‘Aspirational’ funding is reserved for conference presentations / anything else not already included on a specialty course list and requires STFS Director approval.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65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25053" y="30003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Careers</a:t>
            </a:r>
            <a:endParaRPr lang="en-GB" alt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9653" y="829865"/>
            <a:ext cx="5880100" cy="278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</a:rPr>
              <a:t>Careers support and resources available in your trust/webinars</a:t>
            </a:r>
          </a:p>
          <a:p>
            <a:r>
              <a:rPr lang="en-GB" altLang="en-US" sz="1500" dirty="0">
                <a:ea typeface="ＭＳ Ｐゴシック"/>
              </a:rPr>
              <a:t>Four stage approach to career management – see</a:t>
            </a:r>
            <a:r>
              <a:rPr lang="en-GB" altLang="en-US" sz="1500" dirty="0">
                <a:ea typeface="ＭＳ Ｐゴシック"/>
                <a:hlinkClick r:id="rId3"/>
              </a:rPr>
              <a:t> </a:t>
            </a:r>
            <a:r>
              <a:rPr lang="en-GB" altLang="en-US" sz="1500" dirty="0">
                <a:ea typeface="ＭＳ Ｐゴシック"/>
                <a:hlinkClick r:id="rId4"/>
              </a:rPr>
              <a:t>https://london.hee.nhs.uk/careers-unit</a:t>
            </a:r>
            <a:endParaRPr lang="en-GB" altLang="en-US" sz="1500" dirty="0">
              <a:ea typeface="ＭＳ Ｐゴシック"/>
            </a:endParaRPr>
          </a:p>
          <a:p>
            <a:r>
              <a:rPr lang="en-GB" altLang="en-US" sz="1500" dirty="0">
                <a:ea typeface="ＭＳ Ｐゴシック"/>
              </a:rPr>
              <a:t>Group teaching about careers </a:t>
            </a:r>
            <a:endParaRPr lang="en-GB" altLang="en-US" sz="1500" dirty="0">
              <a:ea typeface="ＭＳ Ｐゴシック" panose="020B0600070205080204" pitchFamily="34" charset="-128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Also information in fortnightly bulletin</a:t>
            </a:r>
          </a:p>
          <a:p>
            <a:endParaRPr lang="en-GB" altLang="en-US" sz="1500" dirty="0">
              <a:ea typeface="ＭＳ Ｐゴシック" panose="020B0600070205080204" pitchFamily="34" charset="-128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  <a:hlinkClick r:id="rId5"/>
              </a:rPr>
              <a:t>www.healthcareers.nhs.uk</a:t>
            </a:r>
            <a:r>
              <a:rPr lang="en-GB" altLang="en-US" sz="1500" dirty="0">
                <a:ea typeface="ＭＳ Ｐゴシック" panose="020B0600070205080204" pitchFamily="34" charset="-128"/>
              </a:rPr>
              <a:t> for further ideas</a:t>
            </a:r>
          </a:p>
          <a:p>
            <a:endParaRPr lang="en-GB" altLang="en-US" sz="1500" dirty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" y="3552825"/>
            <a:ext cx="13668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48" y="3459957"/>
            <a:ext cx="20169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54" y="2982516"/>
            <a:ext cx="1427559" cy="16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12750" y="433388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Email addresses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12750" y="1102520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Ensure that you have a functioning professional e-mail address and that you have informed STFS (avoid Hotmail etc as spam filters may block STFS mails)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Important to separate social and professional e-mails and identity – </a:t>
            </a:r>
            <a:r>
              <a:rPr lang="en-GB" altLang="en-US" dirty="0" err="1">
                <a:ea typeface="ＭＳ Ｐゴシック" panose="020B0600070205080204" pitchFamily="34" charset="-128"/>
              </a:rPr>
              <a:t>eg</a:t>
            </a:r>
            <a:r>
              <a:rPr lang="en-GB" altLang="en-US" dirty="0">
                <a:ea typeface="ＭＳ Ｐゴシック" panose="020B0600070205080204" pitchFamily="34" charset="-128"/>
              </a:rPr>
              <a:t> if you use </a:t>
            </a:r>
            <a:r>
              <a:rPr lang="en-GB" altLang="en-US" dirty="0" err="1">
                <a:ea typeface="ＭＳ Ｐゴシック" panose="020B0600070205080204" pitchFamily="34" charset="-128"/>
              </a:rPr>
              <a:t>facebook</a:t>
            </a:r>
            <a:r>
              <a:rPr lang="en-GB" altLang="en-US" dirty="0">
                <a:ea typeface="ＭＳ Ｐゴシック" panose="020B0600070205080204" pitchFamily="34" charset="-128"/>
              </a:rPr>
              <a:t> link it to an e-mail address to which patients do not have access</a:t>
            </a:r>
          </a:p>
          <a:p>
            <a:endParaRPr lang="en-GB" alt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32548"/>
            <a:ext cx="1157288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69" y="3401616"/>
            <a:ext cx="113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1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4350" y="398463"/>
            <a:ext cx="5829300" cy="509587"/>
          </a:xfrm>
        </p:spPr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6900" y="1041400"/>
            <a:ext cx="4748213" cy="2789238"/>
          </a:xfrm>
        </p:spPr>
        <p:txBody>
          <a:bodyPr/>
          <a:lstStyle/>
          <a:p>
            <a:r>
              <a:rPr lang="en-GB" dirty="0"/>
              <a:t>Take care</a:t>
            </a:r>
          </a:p>
          <a:p>
            <a:r>
              <a:rPr lang="en-GB" dirty="0"/>
              <a:t>Employer’s policies plus guidance from GMC and BMA</a:t>
            </a:r>
          </a:p>
          <a:p>
            <a:r>
              <a:rPr lang="en-GB" dirty="0"/>
              <a:t>Separate private from professional</a:t>
            </a:r>
          </a:p>
          <a:p>
            <a:r>
              <a:rPr lang="en-GB" dirty="0"/>
              <a:t>Ensure patient confidentiality never breached</a:t>
            </a:r>
          </a:p>
          <a:p>
            <a:r>
              <a:rPr lang="en-GB" dirty="0"/>
              <a:t>Care with WhatsApp – an indecent image sent to you is now on your phone!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640"/>
          <a:stretch>
            <a:fillRect/>
          </a:stretch>
        </p:blipFill>
        <p:spPr>
          <a:xfrm>
            <a:off x="5207000" y="2584450"/>
            <a:ext cx="1651000" cy="1671638"/>
          </a:xfrm>
        </p:spPr>
      </p:pic>
    </p:spTree>
    <p:extLst>
      <p:ext uri="{BB962C8B-B14F-4D97-AF65-F5344CB8AC3E}">
        <p14:creationId xmlns:p14="http://schemas.microsoft.com/office/powerpoint/2010/main" val="107442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55600" y="374651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STFS communications</a:t>
            </a:r>
            <a:endParaRPr lang="en-GB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8950" y="1006475"/>
            <a:ext cx="58801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Please maintain your notified email address and check it weekly – do not auto-forward as original email service may close</a:t>
            </a:r>
          </a:p>
          <a:p>
            <a:r>
              <a:rPr lang="en-GB" altLang="en-US" dirty="0">
                <a:ea typeface="ＭＳ Ｐゴシック"/>
              </a:rPr>
              <a:t>Enables information about GMC registration, careers etc to be sent out - </a:t>
            </a:r>
            <a:r>
              <a:rPr lang="en-GB" altLang="en-US" i="1" dirty="0">
                <a:ea typeface="ＭＳ Ｐゴシック"/>
              </a:rPr>
              <a:t>to help you</a:t>
            </a:r>
            <a:endParaRPr lang="en-GB" altLang="en-US" i="1" dirty="0">
              <a:ea typeface="ＭＳ Ｐゴシック"/>
              <a:cs typeface="Arial"/>
            </a:endParaRPr>
          </a:p>
          <a:p>
            <a:r>
              <a:rPr lang="en-GB" altLang="en-US" dirty="0">
                <a:ea typeface="ＭＳ Ｐゴシック" panose="020B0600070205080204" pitchFamily="34" charset="-128"/>
              </a:rPr>
              <a:t>STFS bulletins sent regularly – also available on website</a:t>
            </a:r>
          </a:p>
          <a:p>
            <a:r>
              <a:rPr lang="en-GB" altLang="en-US" dirty="0">
                <a:ea typeface="ＭＳ Ｐゴシック"/>
              </a:rPr>
              <a:t>All new information also on </a:t>
            </a:r>
            <a:r>
              <a:rPr lang="en-GB" altLang="en-US" dirty="0">
                <a:ea typeface="ＭＳ Ｐゴシック"/>
                <a:hlinkClick r:id="rId3"/>
              </a:rPr>
              <a:t>STFS web page</a:t>
            </a:r>
            <a:endParaRPr lang="en-GB" altLang="en-US" dirty="0">
              <a:ea typeface="ＭＳ Ｐゴシック" panose="020B0600070205080204" pitchFamily="34" charset="-128"/>
              <a:cs typeface="Arial"/>
            </a:endParaRPr>
          </a:p>
          <a:p>
            <a:endParaRPr lang="en-GB" altLang="en-US" dirty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62" y="3624308"/>
            <a:ext cx="95845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4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00050" y="377825"/>
            <a:ext cx="58293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400" dirty="0">
                <a:ea typeface="ＭＳ Ｐゴシック" panose="020B0600070205080204" pitchFamily="34" charset="-128"/>
              </a:rPr>
              <a:t>Horus e-portfolio – an educational tool </a:t>
            </a:r>
            <a:endParaRPr lang="en-GB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8950" y="898526"/>
            <a:ext cx="5880100" cy="2790825"/>
          </a:xfrm>
        </p:spPr>
        <p:txBody>
          <a:bodyPr anchor="t"/>
          <a:lstStyle/>
          <a:p>
            <a:pPr marL="0" indent="0">
              <a:buNone/>
              <a:defRPr/>
            </a:pPr>
            <a:endParaRPr lang="en-GB" sz="788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>
                <a:ea typeface="+mn-lt"/>
                <a:cs typeface="+mn-lt"/>
              </a:rPr>
              <a:t>Even more important with new curriculum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Further information on national Horus website </a:t>
            </a:r>
            <a:r>
              <a:rPr lang="en-GB" dirty="0">
                <a:ea typeface="+mn-lt"/>
                <a:cs typeface="+mn-lt"/>
                <a:hlinkClick r:id="rId3"/>
              </a:rPr>
              <a:t>https://supporthorus.hee.nhs.uk/</a:t>
            </a:r>
            <a:r>
              <a:rPr lang="en-GB" dirty="0">
                <a:ea typeface="+mn-lt"/>
                <a:cs typeface="+mn-lt"/>
              </a:rPr>
              <a:t> and foundation school</a:t>
            </a:r>
            <a:r>
              <a:rPr lang="en-GB" dirty="0"/>
              <a:t> web page - </a:t>
            </a:r>
            <a:r>
              <a:rPr lang="en-GB" dirty="0">
                <a:ea typeface="+mn-lt"/>
                <a:cs typeface="+mn-lt"/>
                <a:hlinkClick r:id="rId4"/>
              </a:rPr>
              <a:t>https://lonkssfoundation.hee.nhs.uk/horus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48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24313" y="1716088"/>
            <a:ext cx="2833687" cy="25701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e learning modules for foundation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useful to support your experiential learning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1E4F96"/>
                </a:solidFill>
              </a:rPr>
              <a:t> to catch  up if you miss a teaching session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8196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393700" y="403225"/>
            <a:ext cx="5829300" cy="50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dirty="0">
                <a:ea typeface="ＭＳ Ｐゴシック"/>
              </a:rPr>
              <a:t>e-LFH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b="0" dirty="0">
                <a:ea typeface="+mj-lt"/>
                <a:cs typeface="+mj-lt"/>
                <a:hlinkClick r:id="rId3"/>
              </a:rPr>
              <a:t>https://portal.e-lfh.org.uk</a:t>
            </a:r>
            <a:br>
              <a:rPr lang="en-GB" b="0" dirty="0">
                <a:ea typeface="+mj-lt"/>
                <a:cs typeface="+mj-lt"/>
              </a:rPr>
            </a:br>
            <a:endParaRPr lang="en-GB" altLang="en-US" dirty="0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903D75F-A0B0-4905-9E08-58F9B5D7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9" y="1983077"/>
            <a:ext cx="3282043" cy="21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2563813" y="1527175"/>
            <a:ext cx="4294187" cy="193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1500" dirty="0">
                <a:ea typeface="ＭＳ Ｐゴシック" panose="020B0600070205080204" pitchFamily="34" charset="-128"/>
                <a:hlinkClick r:id="rId3"/>
              </a:rPr>
              <a:t>http://kss3.safeprescriber.org/login</a:t>
            </a:r>
            <a:endParaRPr lang="en-GB" altLang="en-US" sz="1500" dirty="0">
              <a:ea typeface="ＭＳ Ｐゴシック" panose="020B0600070205080204" pitchFamily="34" charset="-128"/>
            </a:endParaRPr>
          </a:p>
          <a:p>
            <a:r>
              <a:rPr lang="en-GB" altLang="en-US" sz="1500" dirty="0">
                <a:ea typeface="ＭＳ Ｐゴシック" panose="020B0600070205080204" pitchFamily="34" charset="-128"/>
              </a:rPr>
              <a:t>41 modules on various aspects &amp; topics of prescribing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Available to all STFS doctors 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Easy to use platform, interactive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Certificates produced for each module</a:t>
            </a:r>
          </a:p>
          <a:p>
            <a:pPr lvl="1"/>
            <a:r>
              <a:rPr lang="en-GB" altLang="en-US" sz="1200" dirty="0">
                <a:ea typeface="ＭＳ Ｐゴシック" panose="020B0600070205080204" pitchFamily="34" charset="-128"/>
              </a:rPr>
              <a:t>Modules to be completed as directed by your trust and as to your own educational needs but you must do at least 6 this year</a:t>
            </a:r>
          </a:p>
          <a:p>
            <a:endParaRPr lang="en-GB" altLang="en-US" dirty="0"/>
          </a:p>
        </p:txBody>
      </p:sp>
      <p:sp>
        <p:nvSpPr>
          <p:cNvPr id="9219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349250" y="326231"/>
            <a:ext cx="5829300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SCRIPT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sz="1800" dirty="0">
                <a:ea typeface="ＭＳ Ｐゴシック" panose="020B0600070205080204" pitchFamily="34" charset="-128"/>
              </a:rPr>
              <a:t>(Standard Computerised Revalidation Instrument for Prescribing and Therapeutics) </a:t>
            </a:r>
            <a:endParaRPr lang="en-GB" altLang="en-US" sz="1800" dirty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9" y="1668066"/>
            <a:ext cx="193714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9" y="3661172"/>
            <a:ext cx="2203847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3661172"/>
            <a:ext cx="1920478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85" y="3661172"/>
            <a:ext cx="2299097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3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95287" y="347976"/>
            <a:ext cx="6283325" cy="50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100" dirty="0">
                <a:ea typeface="ＭＳ Ｐゴシック" panose="020B0600070205080204" pitchFamily="34" charset="-128"/>
              </a:rPr>
              <a:t>PATIENT SAFETY AND YOUR SUPERVISION</a:t>
            </a:r>
            <a:endParaRPr lang="en-GB" alt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5287" y="973138"/>
            <a:ext cx="6202362" cy="2708275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GB" sz="1500" dirty="0"/>
              <a:t>You should know who is supervising your clinical practice at all times (usually a consultant or experienced middle grade doctor)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The clinician supervising you must be sufficiently competent to do so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You should be able to contact your supervisor if you are concerned about a patient</a:t>
            </a:r>
          </a:p>
          <a:p>
            <a:pPr>
              <a:buFont typeface="Arial"/>
              <a:buChar char="•"/>
              <a:defRPr/>
            </a:pPr>
            <a:r>
              <a:rPr lang="en-GB" sz="1500" dirty="0"/>
              <a:t>You should never be forced to work beyond your competence</a:t>
            </a:r>
          </a:p>
          <a:p>
            <a:pPr>
              <a:buFont typeface="Arial"/>
              <a:buChar char="•"/>
              <a:defRPr/>
            </a:pPr>
            <a:endParaRPr lang="en-GB" sz="788" dirty="0"/>
          </a:p>
          <a:p>
            <a:pPr marL="0" indent="0" algn="ctr">
              <a:buNone/>
              <a:defRPr/>
            </a:pPr>
            <a:r>
              <a:rPr lang="en-GB" sz="1500" dirty="0">
                <a:solidFill>
                  <a:srgbClr val="FF0000"/>
                </a:solidFill>
              </a:rPr>
              <a:t>If you are concerned that your unit is regularly not adhering to these principles, please contact your educational supervisor or foundation training programme director</a:t>
            </a:r>
          </a:p>
          <a:p>
            <a:pPr>
              <a:buFont typeface="Arial"/>
              <a:buChar char="•"/>
              <a:defRPr/>
            </a:pPr>
            <a:endParaRPr lang="en-GB" sz="1200" dirty="0"/>
          </a:p>
        </p:txBody>
      </p:sp>
      <p:pic>
        <p:nvPicPr>
          <p:cNvPr id="2" name="Picture 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0C3EC4B1-3FAA-4F0B-B594-90E66F81E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16" y="3395573"/>
            <a:ext cx="1712344" cy="11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6347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oned xmlns="f6b3da74-47ad-48b9-9a93-ecad966d1cc3">true</Actioned>
    <ActionedBy xmlns="f6b3da74-47ad-48b9-9a93-ecad966d1cc3">
      <UserInfo>
        <DisplayName/>
        <AccountId xsi:nil="true"/>
        <AccountType/>
      </UserInfo>
    </ActionedBy>
    <TaxCatchAll xmlns="7b04f22f-8226-4897-a8e0-58a1a54249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73C98E2D09148A122C6B4CA434DB7" ma:contentTypeVersion="18" ma:contentTypeDescription="Create a new document." ma:contentTypeScope="" ma:versionID="923f47dc01d2fd560aa428a3d0de1fa3">
  <xsd:schema xmlns:xsd="http://www.w3.org/2001/XMLSchema" xmlns:xs="http://www.w3.org/2001/XMLSchema" xmlns:p="http://schemas.microsoft.com/office/2006/metadata/properties" xmlns:ns2="f6b3da74-47ad-48b9-9a93-ecad966d1cc3" xmlns:ns3="7b04f22f-8226-4897-a8e0-58a1a54249e9" targetNamespace="http://schemas.microsoft.com/office/2006/metadata/properties" ma:root="true" ma:fieldsID="0c29e98359030966c119fc53f06dcb0e" ns2:_="" ns3:_="">
    <xsd:import namespace="f6b3da74-47ad-48b9-9a93-ecad966d1cc3"/>
    <xsd:import namespace="7b04f22f-8226-4897-a8e0-58a1a5424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Actioned" minOccurs="0"/>
                <xsd:element ref="ns2:ActionedBy" minOccurs="0"/>
                <xsd:element ref="ns2:MediaLengthInSecond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3da74-47ad-48b9-9a93-ecad966d1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Actioned" ma:index="20" nillable="true" ma:displayName="Actioned" ma:default="1" ma:format="Dropdown" ma:internalName="Actioned">
      <xsd:simpleType>
        <xsd:restriction base="dms:Boolean"/>
      </xsd:simpleType>
    </xsd:element>
    <xsd:element name="ActionedBy" ma:index="21" nillable="true" ma:displayName="Actioned By" ma:format="Dropdown" ma:list="UserInfo" ma:SharePointGroup="0" ma:internalName="Action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4f22f-8226-4897-a8e0-58a1a54249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bb100e-e45f-4e7b-96f6-77f038920b2b}" ma:internalName="TaxCatchAll" ma:showField="CatchAllData" ma:web="7b04f22f-8226-4897-a8e0-58a1a54249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AEEDE-A0D9-4C52-A2D0-1868A56FD183}">
  <ds:schemaRefs>
    <ds:schemaRef ds:uri="http://schemas.microsoft.com/office/2006/metadata/properties"/>
    <ds:schemaRef ds:uri="http://schemas.microsoft.com/office/infopath/2007/PartnerControls"/>
    <ds:schemaRef ds:uri="f6b3da74-47ad-48b9-9a93-ecad966d1cc3"/>
  </ds:schemaRefs>
</ds:datastoreItem>
</file>

<file path=customXml/itemProps2.xml><?xml version="1.0" encoding="utf-8"?>
<ds:datastoreItem xmlns:ds="http://schemas.openxmlformats.org/officeDocument/2006/customXml" ds:itemID="{75BCBAAC-9CA1-4D2C-AEED-A71CB03F2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0FE0D-8B24-4C9A-B28E-0BD1260421FA}"/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169</TotalTime>
  <Words>1428</Words>
  <Application>Microsoft Office PowerPoint</Application>
  <PresentationFormat>Custom</PresentationFormat>
  <Paragraphs>166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HEE</vt:lpstr>
      <vt:lpstr>Welcome to the South Thames Foundation School</vt:lpstr>
      <vt:lpstr>STFS – contacts reminder</vt:lpstr>
      <vt:lpstr>Email addresses</vt:lpstr>
      <vt:lpstr>Social media</vt:lpstr>
      <vt:lpstr>STFS communications</vt:lpstr>
      <vt:lpstr>Horus e-portfolio – an educational tool </vt:lpstr>
      <vt:lpstr>e-LFH https://portal.e-lfh.org.uk </vt:lpstr>
      <vt:lpstr>SCRIPT (Standard Computerised Revalidation Instrument for Prescribing and Therapeutics) </vt:lpstr>
      <vt:lpstr>PATIENT SAFETY AND YOUR SUPERVISION</vt:lpstr>
      <vt:lpstr>Your trust should provide you with:</vt:lpstr>
      <vt:lpstr>Raising concerns / ‘whistle-blowing’ – GMC guidance</vt:lpstr>
      <vt:lpstr>Protecting patients (and you) </vt:lpstr>
      <vt:lpstr>Protecting patients (2)</vt:lpstr>
      <vt:lpstr>Consent</vt:lpstr>
      <vt:lpstr>ARCP Annual Review of Competence Progression</vt:lpstr>
      <vt:lpstr>Revalidation</vt:lpstr>
      <vt:lpstr>Leaving early</vt:lpstr>
      <vt:lpstr>SuppoRTT - Supported return to training</vt:lpstr>
      <vt:lpstr>Asking for advice about your training</vt:lpstr>
      <vt:lpstr>Support available</vt:lpstr>
      <vt:lpstr>Feedback to STFS</vt:lpstr>
      <vt:lpstr>Study leave funding</vt:lpstr>
      <vt:lpstr>Careers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Simon Rosan</cp:lastModifiedBy>
  <cp:revision>22</cp:revision>
  <dcterms:created xsi:type="dcterms:W3CDTF">2021-04-06T16:42:50Z</dcterms:created>
  <dcterms:modified xsi:type="dcterms:W3CDTF">2022-07-21T08:50:53Z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0x010100B2C73C98E2D09148A122C6B4CA434DB7</vt:lpwstr>
  </property>
</Properties>
</file>